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1" r:id="rId5"/>
    <p:sldMasterId id="2147484245" r:id="rId6"/>
    <p:sldMasterId id="2147484291" r:id="rId7"/>
    <p:sldMasterId id="2147484305" r:id="rId8"/>
  </p:sldMasterIdLst>
  <p:notesMasterIdLst>
    <p:notesMasterId r:id="rId74"/>
  </p:notesMasterIdLst>
  <p:handoutMasterIdLst>
    <p:handoutMasterId r:id="rId75"/>
  </p:handoutMasterIdLst>
  <p:sldIdLst>
    <p:sldId id="1220" r:id="rId9"/>
    <p:sldId id="1315" r:id="rId10"/>
    <p:sldId id="1209" r:id="rId11"/>
    <p:sldId id="1277" r:id="rId12"/>
    <p:sldId id="1270" r:id="rId13"/>
    <p:sldId id="1266" r:id="rId14"/>
    <p:sldId id="1297" r:id="rId15"/>
    <p:sldId id="1168" r:id="rId16"/>
    <p:sldId id="1210" r:id="rId17"/>
    <p:sldId id="1170" r:id="rId18"/>
    <p:sldId id="1175" r:id="rId19"/>
    <p:sldId id="1176" r:id="rId20"/>
    <p:sldId id="1178" r:id="rId21"/>
    <p:sldId id="1179" r:id="rId22"/>
    <p:sldId id="1219" r:id="rId23"/>
    <p:sldId id="1271" r:id="rId24"/>
    <p:sldId id="1272" r:id="rId25"/>
    <p:sldId id="1224" r:id="rId26"/>
    <p:sldId id="1257" r:id="rId27"/>
    <p:sldId id="1258" r:id="rId28"/>
    <p:sldId id="1259" r:id="rId29"/>
    <p:sldId id="1260" r:id="rId30"/>
    <p:sldId id="1262" r:id="rId31"/>
    <p:sldId id="1261" r:id="rId32"/>
    <p:sldId id="1263" r:id="rId33"/>
    <p:sldId id="1265" r:id="rId34"/>
    <p:sldId id="1296" r:id="rId35"/>
    <p:sldId id="1284" r:id="rId36"/>
    <p:sldId id="1285" r:id="rId37"/>
    <p:sldId id="1197" r:id="rId38"/>
    <p:sldId id="1240" r:id="rId39"/>
    <p:sldId id="1241" r:id="rId40"/>
    <p:sldId id="1314" r:id="rId41"/>
    <p:sldId id="1298" r:id="rId42"/>
    <p:sldId id="1273" r:id="rId43"/>
    <p:sldId id="1313" r:id="rId44"/>
    <p:sldId id="1274" r:id="rId45"/>
    <p:sldId id="1275" r:id="rId46"/>
    <p:sldId id="1267" r:id="rId47"/>
    <p:sldId id="1268" r:id="rId48"/>
    <p:sldId id="1269" r:id="rId49"/>
    <p:sldId id="1294" r:id="rId50"/>
    <p:sldId id="1295" r:id="rId51"/>
    <p:sldId id="1300" r:id="rId52"/>
    <p:sldId id="1239" r:id="rId53"/>
    <p:sldId id="1306" r:id="rId54"/>
    <p:sldId id="1279" r:id="rId55"/>
    <p:sldId id="1280" r:id="rId56"/>
    <p:sldId id="1281" r:id="rId57"/>
    <p:sldId id="1282" r:id="rId58"/>
    <p:sldId id="1283" r:id="rId59"/>
    <p:sldId id="1307" r:id="rId60"/>
    <p:sldId id="1308" r:id="rId61"/>
    <p:sldId id="1311" r:id="rId62"/>
    <p:sldId id="1309" r:id="rId63"/>
    <p:sldId id="1312" r:id="rId64"/>
    <p:sldId id="1317" r:id="rId65"/>
    <p:sldId id="1230" r:id="rId66"/>
    <p:sldId id="1316" r:id="rId67"/>
    <p:sldId id="1276" r:id="rId68"/>
    <p:sldId id="1196" r:id="rId69"/>
    <p:sldId id="1305" r:id="rId70"/>
    <p:sldId id="1249" r:id="rId71"/>
    <p:sldId id="1251" r:id="rId72"/>
    <p:sldId id="1301" r:id="rId7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Ed 2013 Template layouts" id="{6DD5C800-9A2C-4823-B056-4AFFC9A97500}">
          <p14:sldIdLst>
            <p14:sldId id="1220"/>
            <p14:sldId id="1315"/>
            <p14:sldId id="1209"/>
            <p14:sldId id="1277"/>
            <p14:sldId id="1270"/>
            <p14:sldId id="1266"/>
            <p14:sldId id="1297"/>
            <p14:sldId id="1168"/>
            <p14:sldId id="1210"/>
            <p14:sldId id="1170"/>
            <p14:sldId id="1175"/>
            <p14:sldId id="1176"/>
            <p14:sldId id="1178"/>
            <p14:sldId id="1179"/>
            <p14:sldId id="1219"/>
            <p14:sldId id="1271"/>
            <p14:sldId id="1272"/>
            <p14:sldId id="1224"/>
            <p14:sldId id="1257"/>
            <p14:sldId id="1258"/>
            <p14:sldId id="1259"/>
            <p14:sldId id="1260"/>
            <p14:sldId id="1262"/>
            <p14:sldId id="1261"/>
            <p14:sldId id="1263"/>
            <p14:sldId id="1265"/>
            <p14:sldId id="1296"/>
            <p14:sldId id="1284"/>
            <p14:sldId id="1285"/>
            <p14:sldId id="1197"/>
            <p14:sldId id="1240"/>
            <p14:sldId id="1241"/>
            <p14:sldId id="1314"/>
            <p14:sldId id="1298"/>
            <p14:sldId id="1273"/>
            <p14:sldId id="1313"/>
            <p14:sldId id="1274"/>
            <p14:sldId id="1275"/>
            <p14:sldId id="1267"/>
            <p14:sldId id="1268"/>
            <p14:sldId id="1269"/>
            <p14:sldId id="1294"/>
            <p14:sldId id="1295"/>
            <p14:sldId id="1300"/>
            <p14:sldId id="1239"/>
            <p14:sldId id="1306"/>
            <p14:sldId id="1279"/>
            <p14:sldId id="1280"/>
            <p14:sldId id="1281"/>
            <p14:sldId id="1282"/>
            <p14:sldId id="1283"/>
            <p14:sldId id="1307"/>
            <p14:sldId id="1308"/>
            <p14:sldId id="1311"/>
            <p14:sldId id="1309"/>
            <p14:sldId id="1312"/>
            <p14:sldId id="1317"/>
            <p14:sldId id="1230"/>
            <p14:sldId id="1316"/>
            <p14:sldId id="1276"/>
            <p14:sldId id="1196"/>
            <p14:sldId id="1305"/>
            <p14:sldId id="1249"/>
            <p14:sldId id="1251"/>
            <p14:sldId id="1301"/>
          </p14:sldIdLst>
        </p14:section>
        <p14:section name="Compulsary Slides" id="{6925D2A1-AD53-4951-AB34-79DFA02CD67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A00"/>
    <a:srgbClr val="FFFFFF"/>
    <a:srgbClr val="F25022"/>
    <a:srgbClr val="0072C6"/>
    <a:srgbClr val="007233"/>
    <a:srgbClr val="B4009E"/>
    <a:srgbClr val="B0B186"/>
    <a:srgbClr val="FF66FF"/>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537" autoAdjust="0"/>
  </p:normalViewPr>
  <p:slideViewPr>
    <p:cSldViewPr snapToGrid="0">
      <p:cViewPr varScale="1">
        <p:scale>
          <a:sx n="65" d="100"/>
          <a:sy n="65" d="100"/>
        </p:scale>
        <p:origin x="810" y="60"/>
      </p:cViewPr>
      <p:guideLst>
        <p:guide orient="horz" pos="2203"/>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1" d="100"/>
          <a:sy n="41" d="100"/>
        </p:scale>
        <p:origin x="-4164" y="-168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258BE6-3075-4A96-BBED-B9A00002535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NZ"/>
        </a:p>
      </dgm:t>
    </dgm:pt>
    <dgm:pt modelId="{E125D31A-F702-47D7-92D4-C4E25BAC37F0}">
      <dgm:prSet phldrT="[Text]"/>
      <dgm:spPr/>
      <dgm:t>
        <a:bodyPr/>
        <a:lstStyle/>
        <a:p>
          <a:r>
            <a:rPr lang="en-NZ" dirty="0" smtClean="0"/>
            <a:t>AAD</a:t>
          </a:r>
          <a:endParaRPr lang="en-NZ" dirty="0"/>
        </a:p>
      </dgm:t>
    </dgm:pt>
    <dgm:pt modelId="{0B5620A9-E2B9-450F-8C44-42F2B0B9CE08}" type="parTrans" cxnId="{688E596A-1600-4559-A3D9-408A2C6F32AE}">
      <dgm:prSet/>
      <dgm:spPr/>
      <dgm:t>
        <a:bodyPr/>
        <a:lstStyle/>
        <a:p>
          <a:endParaRPr lang="en-NZ"/>
        </a:p>
      </dgm:t>
    </dgm:pt>
    <dgm:pt modelId="{8C57BBB2-F794-45DE-925A-C1413CE44827}" type="sibTrans" cxnId="{688E596A-1600-4559-A3D9-408A2C6F32AE}">
      <dgm:prSet/>
      <dgm:spPr/>
      <dgm:t>
        <a:bodyPr/>
        <a:lstStyle/>
        <a:p>
          <a:endParaRPr lang="en-NZ" dirty="0"/>
        </a:p>
      </dgm:t>
    </dgm:pt>
    <dgm:pt modelId="{668130F4-D251-45E9-B71B-2E31C1FF04E2}">
      <dgm:prSet phldrT="[Text]"/>
      <dgm:spPr/>
      <dgm:t>
        <a:bodyPr/>
        <a:lstStyle/>
        <a:p>
          <a:r>
            <a:rPr lang="en-NZ" dirty="0" smtClean="0"/>
            <a:t>ACS</a:t>
          </a:r>
          <a:endParaRPr lang="en-NZ" dirty="0"/>
        </a:p>
      </dgm:t>
    </dgm:pt>
    <dgm:pt modelId="{6BBF7F66-0F09-4D54-9739-0956156311B1}" type="parTrans" cxnId="{DF624A59-B9F9-4379-83DD-0B499B661D0C}">
      <dgm:prSet/>
      <dgm:spPr/>
      <dgm:t>
        <a:bodyPr/>
        <a:lstStyle/>
        <a:p>
          <a:endParaRPr lang="en-NZ"/>
        </a:p>
      </dgm:t>
    </dgm:pt>
    <dgm:pt modelId="{64A09218-72A3-44A3-8F14-00F164294C2D}" type="sibTrans" cxnId="{DF624A59-B9F9-4379-83DD-0B499B661D0C}">
      <dgm:prSet/>
      <dgm:spPr/>
      <dgm:t>
        <a:bodyPr/>
        <a:lstStyle/>
        <a:p>
          <a:endParaRPr lang="en-NZ" dirty="0"/>
        </a:p>
      </dgm:t>
    </dgm:pt>
    <dgm:pt modelId="{5489DDE5-986E-413B-A28D-6156450B2B86}">
      <dgm:prSet phldrT="[Text]"/>
      <dgm:spPr/>
      <dgm:t>
        <a:bodyPr/>
        <a:lstStyle/>
        <a:p>
          <a:r>
            <a:rPr lang="en-NZ" dirty="0" smtClean="0"/>
            <a:t>Graph</a:t>
          </a:r>
        </a:p>
        <a:p>
          <a:r>
            <a:rPr lang="en-NZ" dirty="0" smtClean="0"/>
            <a:t>Explorer</a:t>
          </a:r>
          <a:endParaRPr lang="en-NZ" dirty="0"/>
        </a:p>
      </dgm:t>
    </dgm:pt>
    <dgm:pt modelId="{F1D2B768-02D2-4757-8244-742F3047E06E}" type="parTrans" cxnId="{DDC62A74-37B2-4A08-880E-99B425D841BF}">
      <dgm:prSet/>
      <dgm:spPr/>
      <dgm:t>
        <a:bodyPr/>
        <a:lstStyle/>
        <a:p>
          <a:endParaRPr lang="en-NZ"/>
        </a:p>
      </dgm:t>
    </dgm:pt>
    <dgm:pt modelId="{951EB87F-30E7-4724-94E8-59887159796F}" type="sibTrans" cxnId="{DDC62A74-37B2-4A08-880E-99B425D841BF}">
      <dgm:prSet/>
      <dgm:spPr/>
      <dgm:t>
        <a:bodyPr/>
        <a:lstStyle/>
        <a:p>
          <a:endParaRPr lang="en-NZ" dirty="0"/>
        </a:p>
      </dgm:t>
    </dgm:pt>
    <dgm:pt modelId="{E0ECEAC9-20D9-4EFB-A0C2-3B797849BDCD}">
      <dgm:prSet phldrT="[Text]"/>
      <dgm:spPr/>
      <dgm:t>
        <a:bodyPr/>
        <a:lstStyle/>
        <a:p>
          <a:r>
            <a:rPr lang="en-NZ" dirty="0" smtClean="0"/>
            <a:t>ADAL</a:t>
          </a:r>
          <a:endParaRPr lang="en-NZ" dirty="0"/>
        </a:p>
      </dgm:t>
    </dgm:pt>
    <dgm:pt modelId="{55F51779-5647-47D7-9D33-06F263A34095}" type="parTrans" cxnId="{3930D1CF-8CF3-41F5-8D76-ABF217140D48}">
      <dgm:prSet/>
      <dgm:spPr/>
      <dgm:t>
        <a:bodyPr/>
        <a:lstStyle/>
        <a:p>
          <a:endParaRPr lang="en-NZ"/>
        </a:p>
      </dgm:t>
    </dgm:pt>
    <dgm:pt modelId="{0944B455-0470-4197-B316-61B363D293DC}" type="sibTrans" cxnId="{3930D1CF-8CF3-41F5-8D76-ABF217140D48}">
      <dgm:prSet/>
      <dgm:spPr/>
      <dgm:t>
        <a:bodyPr/>
        <a:lstStyle/>
        <a:p>
          <a:endParaRPr lang="en-NZ" dirty="0"/>
        </a:p>
      </dgm:t>
    </dgm:pt>
    <dgm:pt modelId="{147E705F-0E7B-4C98-A673-0558BC3FA44D}">
      <dgm:prSet phldrT="[Text]"/>
      <dgm:spPr/>
      <dgm:t>
        <a:bodyPr/>
        <a:lstStyle/>
        <a:p>
          <a:r>
            <a:rPr lang="en-NZ" dirty="0" smtClean="0"/>
            <a:t>PIM</a:t>
          </a:r>
          <a:endParaRPr lang="en-NZ" dirty="0"/>
        </a:p>
      </dgm:t>
    </dgm:pt>
    <dgm:pt modelId="{5116C37B-D66F-4236-BCE6-B3B05AA8F2C8}" type="parTrans" cxnId="{49620BB9-5175-4E35-B1DA-9757A1B7B5DA}">
      <dgm:prSet/>
      <dgm:spPr/>
      <dgm:t>
        <a:bodyPr/>
        <a:lstStyle/>
        <a:p>
          <a:endParaRPr lang="en-NZ"/>
        </a:p>
      </dgm:t>
    </dgm:pt>
    <dgm:pt modelId="{232F87D2-D1A0-4162-B6D8-B8F87377E65D}" type="sibTrans" cxnId="{49620BB9-5175-4E35-B1DA-9757A1B7B5DA}">
      <dgm:prSet/>
      <dgm:spPr/>
      <dgm:t>
        <a:bodyPr/>
        <a:lstStyle/>
        <a:p>
          <a:endParaRPr lang="en-NZ" dirty="0"/>
        </a:p>
      </dgm:t>
    </dgm:pt>
    <dgm:pt modelId="{3EE1964D-C51F-4DD5-811B-CC16AB9ADF4E}">
      <dgm:prSet phldrT="[Text]"/>
      <dgm:spPr/>
      <dgm:t>
        <a:bodyPr/>
        <a:lstStyle/>
        <a:p>
          <a:r>
            <a:rPr lang="en-NZ" dirty="0" smtClean="0"/>
            <a:t>Access Panel</a:t>
          </a:r>
          <a:endParaRPr lang="en-NZ" dirty="0"/>
        </a:p>
      </dgm:t>
    </dgm:pt>
    <dgm:pt modelId="{55971329-3A68-4541-A95F-E669A3EA9148}" type="parTrans" cxnId="{2F0EBC75-30AD-481B-AF09-29E6B2A0D33E}">
      <dgm:prSet/>
      <dgm:spPr/>
      <dgm:t>
        <a:bodyPr/>
        <a:lstStyle/>
        <a:p>
          <a:endParaRPr lang="en-NZ"/>
        </a:p>
      </dgm:t>
    </dgm:pt>
    <dgm:pt modelId="{CB7CD341-F57B-47BE-806C-88757AEF5FDD}" type="sibTrans" cxnId="{2F0EBC75-30AD-481B-AF09-29E6B2A0D33E}">
      <dgm:prSet/>
      <dgm:spPr/>
      <dgm:t>
        <a:bodyPr/>
        <a:lstStyle/>
        <a:p>
          <a:endParaRPr lang="en-NZ" dirty="0"/>
        </a:p>
      </dgm:t>
    </dgm:pt>
    <dgm:pt modelId="{20A455D9-8779-4D6C-A24E-17E96E1B71A3}">
      <dgm:prSet phldrT="[Text]"/>
      <dgm:spPr/>
      <dgm:t>
        <a:bodyPr/>
        <a:lstStyle/>
        <a:p>
          <a:r>
            <a:rPr lang="en-NZ" dirty="0" smtClean="0"/>
            <a:t>Protocols</a:t>
          </a:r>
          <a:endParaRPr lang="en-NZ" dirty="0"/>
        </a:p>
      </dgm:t>
    </dgm:pt>
    <dgm:pt modelId="{B7FC4F40-CE0A-476E-8870-27846BDA5267}" type="parTrans" cxnId="{1A20FAF8-168B-4514-AEFE-21B26FE0B848}">
      <dgm:prSet/>
      <dgm:spPr/>
      <dgm:t>
        <a:bodyPr/>
        <a:lstStyle/>
        <a:p>
          <a:endParaRPr lang="en-NZ"/>
        </a:p>
      </dgm:t>
    </dgm:pt>
    <dgm:pt modelId="{872679B6-DBCB-4FB5-9B7E-7F3109768A76}" type="sibTrans" cxnId="{1A20FAF8-168B-4514-AEFE-21B26FE0B848}">
      <dgm:prSet/>
      <dgm:spPr/>
      <dgm:t>
        <a:bodyPr/>
        <a:lstStyle/>
        <a:p>
          <a:endParaRPr lang="en-NZ" dirty="0"/>
        </a:p>
      </dgm:t>
    </dgm:pt>
    <dgm:pt modelId="{23EDEF80-E1F2-4753-A70B-A3412BA71F2C}" type="pres">
      <dgm:prSet presAssocID="{00258BE6-3075-4A96-BBED-B9A000025352}" presName="cycle" presStyleCnt="0">
        <dgm:presLayoutVars>
          <dgm:dir/>
          <dgm:resizeHandles val="exact"/>
        </dgm:presLayoutVars>
      </dgm:prSet>
      <dgm:spPr/>
      <dgm:t>
        <a:bodyPr/>
        <a:lstStyle/>
        <a:p>
          <a:endParaRPr lang="en-NZ"/>
        </a:p>
      </dgm:t>
    </dgm:pt>
    <dgm:pt modelId="{86971E60-B81C-4156-BE73-DE40BBCC34AE}" type="pres">
      <dgm:prSet presAssocID="{E125D31A-F702-47D7-92D4-C4E25BAC37F0}" presName="node" presStyleLbl="node1" presStyleIdx="0" presStyleCnt="7">
        <dgm:presLayoutVars>
          <dgm:bulletEnabled val="1"/>
        </dgm:presLayoutVars>
      </dgm:prSet>
      <dgm:spPr/>
      <dgm:t>
        <a:bodyPr/>
        <a:lstStyle/>
        <a:p>
          <a:endParaRPr lang="en-NZ"/>
        </a:p>
      </dgm:t>
    </dgm:pt>
    <dgm:pt modelId="{7C769210-6C0A-42BB-A1E7-58381443831A}" type="pres">
      <dgm:prSet presAssocID="{8C57BBB2-F794-45DE-925A-C1413CE44827}" presName="sibTrans" presStyleLbl="sibTrans2D1" presStyleIdx="0" presStyleCnt="7"/>
      <dgm:spPr/>
      <dgm:t>
        <a:bodyPr/>
        <a:lstStyle/>
        <a:p>
          <a:endParaRPr lang="en-NZ"/>
        </a:p>
      </dgm:t>
    </dgm:pt>
    <dgm:pt modelId="{03FBEED3-826C-460D-9511-FD27CDB428C5}" type="pres">
      <dgm:prSet presAssocID="{8C57BBB2-F794-45DE-925A-C1413CE44827}" presName="connectorText" presStyleLbl="sibTrans2D1" presStyleIdx="0" presStyleCnt="7"/>
      <dgm:spPr/>
      <dgm:t>
        <a:bodyPr/>
        <a:lstStyle/>
        <a:p>
          <a:endParaRPr lang="en-NZ"/>
        </a:p>
      </dgm:t>
    </dgm:pt>
    <dgm:pt modelId="{56C8B5E9-E6D3-47EF-A47E-42CAFCBE499F}" type="pres">
      <dgm:prSet presAssocID="{668130F4-D251-45E9-B71B-2E31C1FF04E2}" presName="node" presStyleLbl="node1" presStyleIdx="1" presStyleCnt="7">
        <dgm:presLayoutVars>
          <dgm:bulletEnabled val="1"/>
        </dgm:presLayoutVars>
      </dgm:prSet>
      <dgm:spPr/>
      <dgm:t>
        <a:bodyPr/>
        <a:lstStyle/>
        <a:p>
          <a:endParaRPr lang="en-NZ"/>
        </a:p>
      </dgm:t>
    </dgm:pt>
    <dgm:pt modelId="{5F6B89D3-A197-4398-9CBE-8B9F1FF48D18}" type="pres">
      <dgm:prSet presAssocID="{64A09218-72A3-44A3-8F14-00F164294C2D}" presName="sibTrans" presStyleLbl="sibTrans2D1" presStyleIdx="1" presStyleCnt="7"/>
      <dgm:spPr/>
      <dgm:t>
        <a:bodyPr/>
        <a:lstStyle/>
        <a:p>
          <a:endParaRPr lang="en-NZ"/>
        </a:p>
      </dgm:t>
    </dgm:pt>
    <dgm:pt modelId="{D2D235BD-D9AF-45EC-91DF-90D7CED49112}" type="pres">
      <dgm:prSet presAssocID="{64A09218-72A3-44A3-8F14-00F164294C2D}" presName="connectorText" presStyleLbl="sibTrans2D1" presStyleIdx="1" presStyleCnt="7"/>
      <dgm:spPr/>
      <dgm:t>
        <a:bodyPr/>
        <a:lstStyle/>
        <a:p>
          <a:endParaRPr lang="en-NZ"/>
        </a:p>
      </dgm:t>
    </dgm:pt>
    <dgm:pt modelId="{7AF7FEE9-6B16-4595-A7B0-56CC95314596}" type="pres">
      <dgm:prSet presAssocID="{5489DDE5-986E-413B-A28D-6156450B2B86}" presName="node" presStyleLbl="node1" presStyleIdx="2" presStyleCnt="7">
        <dgm:presLayoutVars>
          <dgm:bulletEnabled val="1"/>
        </dgm:presLayoutVars>
      </dgm:prSet>
      <dgm:spPr/>
      <dgm:t>
        <a:bodyPr/>
        <a:lstStyle/>
        <a:p>
          <a:endParaRPr lang="en-NZ"/>
        </a:p>
      </dgm:t>
    </dgm:pt>
    <dgm:pt modelId="{85577CBF-3E5D-45AA-A026-29A948DC7D82}" type="pres">
      <dgm:prSet presAssocID="{951EB87F-30E7-4724-94E8-59887159796F}" presName="sibTrans" presStyleLbl="sibTrans2D1" presStyleIdx="2" presStyleCnt="7"/>
      <dgm:spPr/>
      <dgm:t>
        <a:bodyPr/>
        <a:lstStyle/>
        <a:p>
          <a:endParaRPr lang="en-NZ"/>
        </a:p>
      </dgm:t>
    </dgm:pt>
    <dgm:pt modelId="{6A279FEB-B102-43DA-90E6-AD6A6A1408CC}" type="pres">
      <dgm:prSet presAssocID="{951EB87F-30E7-4724-94E8-59887159796F}" presName="connectorText" presStyleLbl="sibTrans2D1" presStyleIdx="2" presStyleCnt="7"/>
      <dgm:spPr/>
      <dgm:t>
        <a:bodyPr/>
        <a:lstStyle/>
        <a:p>
          <a:endParaRPr lang="en-NZ"/>
        </a:p>
      </dgm:t>
    </dgm:pt>
    <dgm:pt modelId="{AB426D58-DCA1-4A1A-BF49-B81D5AC10747}" type="pres">
      <dgm:prSet presAssocID="{E0ECEAC9-20D9-4EFB-A0C2-3B797849BDCD}" presName="node" presStyleLbl="node1" presStyleIdx="3" presStyleCnt="7">
        <dgm:presLayoutVars>
          <dgm:bulletEnabled val="1"/>
        </dgm:presLayoutVars>
      </dgm:prSet>
      <dgm:spPr/>
      <dgm:t>
        <a:bodyPr/>
        <a:lstStyle/>
        <a:p>
          <a:endParaRPr lang="en-NZ"/>
        </a:p>
      </dgm:t>
    </dgm:pt>
    <dgm:pt modelId="{CD2A9D08-3F32-4E65-AFA3-F5DE2F2C6D99}" type="pres">
      <dgm:prSet presAssocID="{0944B455-0470-4197-B316-61B363D293DC}" presName="sibTrans" presStyleLbl="sibTrans2D1" presStyleIdx="3" presStyleCnt="7"/>
      <dgm:spPr/>
      <dgm:t>
        <a:bodyPr/>
        <a:lstStyle/>
        <a:p>
          <a:endParaRPr lang="en-NZ"/>
        </a:p>
      </dgm:t>
    </dgm:pt>
    <dgm:pt modelId="{FDAEC11F-E953-4EAB-809B-467931D02BE4}" type="pres">
      <dgm:prSet presAssocID="{0944B455-0470-4197-B316-61B363D293DC}" presName="connectorText" presStyleLbl="sibTrans2D1" presStyleIdx="3" presStyleCnt="7"/>
      <dgm:spPr/>
      <dgm:t>
        <a:bodyPr/>
        <a:lstStyle/>
        <a:p>
          <a:endParaRPr lang="en-NZ"/>
        </a:p>
      </dgm:t>
    </dgm:pt>
    <dgm:pt modelId="{6C5DE5FE-1DDF-4DD2-9564-0E20B4F4864A}" type="pres">
      <dgm:prSet presAssocID="{147E705F-0E7B-4C98-A673-0558BC3FA44D}" presName="node" presStyleLbl="node1" presStyleIdx="4" presStyleCnt="7" custRadScaleRad="99016" custRadScaleInc="-5121">
        <dgm:presLayoutVars>
          <dgm:bulletEnabled val="1"/>
        </dgm:presLayoutVars>
      </dgm:prSet>
      <dgm:spPr/>
      <dgm:t>
        <a:bodyPr/>
        <a:lstStyle/>
        <a:p>
          <a:endParaRPr lang="en-NZ"/>
        </a:p>
      </dgm:t>
    </dgm:pt>
    <dgm:pt modelId="{9E9470D7-39D2-49F0-A31D-7AB20CFA33D1}" type="pres">
      <dgm:prSet presAssocID="{232F87D2-D1A0-4162-B6D8-B8F87377E65D}" presName="sibTrans" presStyleLbl="sibTrans2D1" presStyleIdx="4" presStyleCnt="7"/>
      <dgm:spPr/>
      <dgm:t>
        <a:bodyPr/>
        <a:lstStyle/>
        <a:p>
          <a:endParaRPr lang="en-NZ"/>
        </a:p>
      </dgm:t>
    </dgm:pt>
    <dgm:pt modelId="{A414BB79-F92C-4018-BD90-0693BB48968D}" type="pres">
      <dgm:prSet presAssocID="{232F87D2-D1A0-4162-B6D8-B8F87377E65D}" presName="connectorText" presStyleLbl="sibTrans2D1" presStyleIdx="4" presStyleCnt="7"/>
      <dgm:spPr/>
      <dgm:t>
        <a:bodyPr/>
        <a:lstStyle/>
        <a:p>
          <a:endParaRPr lang="en-NZ"/>
        </a:p>
      </dgm:t>
    </dgm:pt>
    <dgm:pt modelId="{CE9596CD-C581-4001-8CCA-6FD43EDEC1AE}" type="pres">
      <dgm:prSet presAssocID="{3EE1964D-C51F-4DD5-811B-CC16AB9ADF4E}" presName="node" presStyleLbl="node1" presStyleIdx="5" presStyleCnt="7" custRadScaleRad="99016" custRadScaleInc="-5121">
        <dgm:presLayoutVars>
          <dgm:bulletEnabled val="1"/>
        </dgm:presLayoutVars>
      </dgm:prSet>
      <dgm:spPr/>
      <dgm:t>
        <a:bodyPr/>
        <a:lstStyle/>
        <a:p>
          <a:endParaRPr lang="en-NZ"/>
        </a:p>
      </dgm:t>
    </dgm:pt>
    <dgm:pt modelId="{4D5961C8-5EBC-4F2E-8D97-A7EA5F31056E}" type="pres">
      <dgm:prSet presAssocID="{CB7CD341-F57B-47BE-806C-88757AEF5FDD}" presName="sibTrans" presStyleLbl="sibTrans2D1" presStyleIdx="5" presStyleCnt="7"/>
      <dgm:spPr/>
      <dgm:t>
        <a:bodyPr/>
        <a:lstStyle/>
        <a:p>
          <a:endParaRPr lang="en-NZ"/>
        </a:p>
      </dgm:t>
    </dgm:pt>
    <dgm:pt modelId="{BA3E84D8-DBBC-4A01-915D-3FDF972BD737}" type="pres">
      <dgm:prSet presAssocID="{CB7CD341-F57B-47BE-806C-88757AEF5FDD}" presName="connectorText" presStyleLbl="sibTrans2D1" presStyleIdx="5" presStyleCnt="7"/>
      <dgm:spPr/>
      <dgm:t>
        <a:bodyPr/>
        <a:lstStyle/>
        <a:p>
          <a:endParaRPr lang="en-NZ"/>
        </a:p>
      </dgm:t>
    </dgm:pt>
    <dgm:pt modelId="{872D4384-ADBF-4D89-8F37-6824A1BE543B}" type="pres">
      <dgm:prSet presAssocID="{20A455D9-8779-4D6C-A24E-17E96E1B71A3}" presName="node" presStyleLbl="node1" presStyleIdx="6" presStyleCnt="7" custRadScaleRad="99016" custRadScaleInc="-5121">
        <dgm:presLayoutVars>
          <dgm:bulletEnabled val="1"/>
        </dgm:presLayoutVars>
      </dgm:prSet>
      <dgm:spPr/>
      <dgm:t>
        <a:bodyPr/>
        <a:lstStyle/>
        <a:p>
          <a:endParaRPr lang="en-NZ"/>
        </a:p>
      </dgm:t>
    </dgm:pt>
    <dgm:pt modelId="{2F581433-37C6-41A1-AF73-CB9DA5DEB533}" type="pres">
      <dgm:prSet presAssocID="{872679B6-DBCB-4FB5-9B7E-7F3109768A76}" presName="sibTrans" presStyleLbl="sibTrans2D1" presStyleIdx="6" presStyleCnt="7"/>
      <dgm:spPr/>
      <dgm:t>
        <a:bodyPr/>
        <a:lstStyle/>
        <a:p>
          <a:endParaRPr lang="en-NZ"/>
        </a:p>
      </dgm:t>
    </dgm:pt>
    <dgm:pt modelId="{B9D8C754-9655-4A25-BC7F-EB37D9123EF1}" type="pres">
      <dgm:prSet presAssocID="{872679B6-DBCB-4FB5-9B7E-7F3109768A76}" presName="connectorText" presStyleLbl="sibTrans2D1" presStyleIdx="6" presStyleCnt="7"/>
      <dgm:spPr/>
      <dgm:t>
        <a:bodyPr/>
        <a:lstStyle/>
        <a:p>
          <a:endParaRPr lang="en-NZ"/>
        </a:p>
      </dgm:t>
    </dgm:pt>
  </dgm:ptLst>
  <dgm:cxnLst>
    <dgm:cxn modelId="{8A5E798F-F005-4125-97C0-EC36449B0DC2}" type="presOf" srcId="{951EB87F-30E7-4724-94E8-59887159796F}" destId="{85577CBF-3E5D-45AA-A026-29A948DC7D82}" srcOrd="0" destOrd="0" presId="urn:microsoft.com/office/officeart/2005/8/layout/cycle2"/>
    <dgm:cxn modelId="{49620BB9-5175-4E35-B1DA-9757A1B7B5DA}" srcId="{00258BE6-3075-4A96-BBED-B9A000025352}" destId="{147E705F-0E7B-4C98-A673-0558BC3FA44D}" srcOrd="4" destOrd="0" parTransId="{5116C37B-D66F-4236-BCE6-B3B05AA8F2C8}" sibTransId="{232F87D2-D1A0-4162-B6D8-B8F87377E65D}"/>
    <dgm:cxn modelId="{2429582D-9A53-465D-B05E-8EA9B0AC72DF}" type="presOf" srcId="{E0ECEAC9-20D9-4EFB-A0C2-3B797849BDCD}" destId="{AB426D58-DCA1-4A1A-BF49-B81D5AC10747}" srcOrd="0" destOrd="0" presId="urn:microsoft.com/office/officeart/2005/8/layout/cycle2"/>
    <dgm:cxn modelId="{A3BEA852-8BA9-4D29-8118-E992165B15A0}" type="presOf" srcId="{951EB87F-30E7-4724-94E8-59887159796F}" destId="{6A279FEB-B102-43DA-90E6-AD6A6A1408CC}" srcOrd="1" destOrd="0" presId="urn:microsoft.com/office/officeart/2005/8/layout/cycle2"/>
    <dgm:cxn modelId="{3930D1CF-8CF3-41F5-8D76-ABF217140D48}" srcId="{00258BE6-3075-4A96-BBED-B9A000025352}" destId="{E0ECEAC9-20D9-4EFB-A0C2-3B797849BDCD}" srcOrd="3" destOrd="0" parTransId="{55F51779-5647-47D7-9D33-06F263A34095}" sibTransId="{0944B455-0470-4197-B316-61B363D293DC}"/>
    <dgm:cxn modelId="{C953CE2C-16A6-47D7-A110-ADC0956FC924}" type="presOf" srcId="{8C57BBB2-F794-45DE-925A-C1413CE44827}" destId="{7C769210-6C0A-42BB-A1E7-58381443831A}" srcOrd="0" destOrd="0" presId="urn:microsoft.com/office/officeart/2005/8/layout/cycle2"/>
    <dgm:cxn modelId="{CCAE55BC-233A-4BBF-BC2C-8A2B0576D1DA}" type="presOf" srcId="{64A09218-72A3-44A3-8F14-00F164294C2D}" destId="{5F6B89D3-A197-4398-9CBE-8B9F1FF48D18}" srcOrd="0" destOrd="0" presId="urn:microsoft.com/office/officeart/2005/8/layout/cycle2"/>
    <dgm:cxn modelId="{B62B0533-E1F0-47C9-BD7B-4CCC7D0B63E7}" type="presOf" srcId="{20A455D9-8779-4D6C-A24E-17E96E1B71A3}" destId="{872D4384-ADBF-4D89-8F37-6824A1BE543B}" srcOrd="0" destOrd="0" presId="urn:microsoft.com/office/officeart/2005/8/layout/cycle2"/>
    <dgm:cxn modelId="{688E596A-1600-4559-A3D9-408A2C6F32AE}" srcId="{00258BE6-3075-4A96-BBED-B9A000025352}" destId="{E125D31A-F702-47D7-92D4-C4E25BAC37F0}" srcOrd="0" destOrd="0" parTransId="{0B5620A9-E2B9-450F-8C44-42F2B0B9CE08}" sibTransId="{8C57BBB2-F794-45DE-925A-C1413CE44827}"/>
    <dgm:cxn modelId="{D91059F9-EF16-4B6C-8A26-7FE42A0D93E4}" type="presOf" srcId="{147E705F-0E7B-4C98-A673-0558BC3FA44D}" destId="{6C5DE5FE-1DDF-4DD2-9564-0E20B4F4864A}" srcOrd="0" destOrd="0" presId="urn:microsoft.com/office/officeart/2005/8/layout/cycle2"/>
    <dgm:cxn modelId="{DF624A59-B9F9-4379-83DD-0B499B661D0C}" srcId="{00258BE6-3075-4A96-BBED-B9A000025352}" destId="{668130F4-D251-45E9-B71B-2E31C1FF04E2}" srcOrd="1" destOrd="0" parTransId="{6BBF7F66-0F09-4D54-9739-0956156311B1}" sibTransId="{64A09218-72A3-44A3-8F14-00F164294C2D}"/>
    <dgm:cxn modelId="{BDD7400B-5B1B-49F0-8FEA-51E01AFA3F4A}" type="presOf" srcId="{232F87D2-D1A0-4162-B6D8-B8F87377E65D}" destId="{9E9470D7-39D2-49F0-A31D-7AB20CFA33D1}" srcOrd="0" destOrd="0" presId="urn:microsoft.com/office/officeart/2005/8/layout/cycle2"/>
    <dgm:cxn modelId="{BA010D26-21A2-463B-BA02-1F238646087A}" type="presOf" srcId="{CB7CD341-F57B-47BE-806C-88757AEF5FDD}" destId="{BA3E84D8-DBBC-4A01-915D-3FDF972BD737}" srcOrd="1" destOrd="0" presId="urn:microsoft.com/office/officeart/2005/8/layout/cycle2"/>
    <dgm:cxn modelId="{8D9152F4-FA0A-4A27-92CE-D03F928B11BE}" type="presOf" srcId="{E125D31A-F702-47D7-92D4-C4E25BAC37F0}" destId="{86971E60-B81C-4156-BE73-DE40BBCC34AE}" srcOrd="0" destOrd="0" presId="urn:microsoft.com/office/officeart/2005/8/layout/cycle2"/>
    <dgm:cxn modelId="{841FC4FE-0E7E-45EF-AD89-DDEB9E14C8AD}" type="presOf" srcId="{232F87D2-D1A0-4162-B6D8-B8F87377E65D}" destId="{A414BB79-F92C-4018-BD90-0693BB48968D}" srcOrd="1" destOrd="0" presId="urn:microsoft.com/office/officeart/2005/8/layout/cycle2"/>
    <dgm:cxn modelId="{0AEAA683-163F-430D-B215-9E4BE197DAAC}" type="presOf" srcId="{0944B455-0470-4197-B316-61B363D293DC}" destId="{CD2A9D08-3F32-4E65-AFA3-F5DE2F2C6D99}" srcOrd="0" destOrd="0" presId="urn:microsoft.com/office/officeart/2005/8/layout/cycle2"/>
    <dgm:cxn modelId="{0DB9540C-EF75-473F-AD08-BC8B2F497FF5}" type="presOf" srcId="{3EE1964D-C51F-4DD5-811B-CC16AB9ADF4E}" destId="{CE9596CD-C581-4001-8CCA-6FD43EDEC1AE}" srcOrd="0" destOrd="0" presId="urn:microsoft.com/office/officeart/2005/8/layout/cycle2"/>
    <dgm:cxn modelId="{454086E8-FD44-4B55-B1E4-E1F94D4A3C43}" type="presOf" srcId="{8C57BBB2-F794-45DE-925A-C1413CE44827}" destId="{03FBEED3-826C-460D-9511-FD27CDB428C5}" srcOrd="1" destOrd="0" presId="urn:microsoft.com/office/officeart/2005/8/layout/cycle2"/>
    <dgm:cxn modelId="{2F0EBC75-30AD-481B-AF09-29E6B2A0D33E}" srcId="{00258BE6-3075-4A96-BBED-B9A000025352}" destId="{3EE1964D-C51F-4DD5-811B-CC16AB9ADF4E}" srcOrd="5" destOrd="0" parTransId="{55971329-3A68-4541-A95F-E669A3EA9148}" sibTransId="{CB7CD341-F57B-47BE-806C-88757AEF5FDD}"/>
    <dgm:cxn modelId="{1A20FAF8-168B-4514-AEFE-21B26FE0B848}" srcId="{00258BE6-3075-4A96-BBED-B9A000025352}" destId="{20A455D9-8779-4D6C-A24E-17E96E1B71A3}" srcOrd="6" destOrd="0" parTransId="{B7FC4F40-CE0A-476E-8870-27846BDA5267}" sibTransId="{872679B6-DBCB-4FB5-9B7E-7F3109768A76}"/>
    <dgm:cxn modelId="{A0CE4023-DFE4-433D-A0DA-48374D26EE92}" type="presOf" srcId="{872679B6-DBCB-4FB5-9B7E-7F3109768A76}" destId="{2F581433-37C6-41A1-AF73-CB9DA5DEB533}" srcOrd="0" destOrd="0" presId="urn:microsoft.com/office/officeart/2005/8/layout/cycle2"/>
    <dgm:cxn modelId="{194C4367-064E-4E5E-B5D6-86836722B430}" type="presOf" srcId="{00258BE6-3075-4A96-BBED-B9A000025352}" destId="{23EDEF80-E1F2-4753-A70B-A3412BA71F2C}" srcOrd="0" destOrd="0" presId="urn:microsoft.com/office/officeart/2005/8/layout/cycle2"/>
    <dgm:cxn modelId="{5880F6F8-AEB9-4000-B795-7C004EAC8EF9}" type="presOf" srcId="{CB7CD341-F57B-47BE-806C-88757AEF5FDD}" destId="{4D5961C8-5EBC-4F2E-8D97-A7EA5F31056E}" srcOrd="0" destOrd="0" presId="urn:microsoft.com/office/officeart/2005/8/layout/cycle2"/>
    <dgm:cxn modelId="{364F6629-D303-4BBE-9DB8-F73341067AF9}" type="presOf" srcId="{64A09218-72A3-44A3-8F14-00F164294C2D}" destId="{D2D235BD-D9AF-45EC-91DF-90D7CED49112}" srcOrd="1" destOrd="0" presId="urn:microsoft.com/office/officeart/2005/8/layout/cycle2"/>
    <dgm:cxn modelId="{068B9B9B-C673-4724-A91E-1A88CBDC13CA}" type="presOf" srcId="{5489DDE5-986E-413B-A28D-6156450B2B86}" destId="{7AF7FEE9-6B16-4595-A7B0-56CC95314596}" srcOrd="0" destOrd="0" presId="urn:microsoft.com/office/officeart/2005/8/layout/cycle2"/>
    <dgm:cxn modelId="{DC0CAB92-AE51-48A0-91EF-28F56C1142CE}" type="presOf" srcId="{0944B455-0470-4197-B316-61B363D293DC}" destId="{FDAEC11F-E953-4EAB-809B-467931D02BE4}" srcOrd="1" destOrd="0" presId="urn:microsoft.com/office/officeart/2005/8/layout/cycle2"/>
    <dgm:cxn modelId="{E9322167-AE58-41EA-9477-8DB57EEEF399}" type="presOf" srcId="{872679B6-DBCB-4FB5-9B7E-7F3109768A76}" destId="{B9D8C754-9655-4A25-BC7F-EB37D9123EF1}" srcOrd="1" destOrd="0" presId="urn:microsoft.com/office/officeart/2005/8/layout/cycle2"/>
    <dgm:cxn modelId="{C2C178B8-C75B-42BA-8702-CDC8CFF2D0B3}" type="presOf" srcId="{668130F4-D251-45E9-B71B-2E31C1FF04E2}" destId="{56C8B5E9-E6D3-47EF-A47E-42CAFCBE499F}" srcOrd="0" destOrd="0" presId="urn:microsoft.com/office/officeart/2005/8/layout/cycle2"/>
    <dgm:cxn modelId="{DDC62A74-37B2-4A08-880E-99B425D841BF}" srcId="{00258BE6-3075-4A96-BBED-B9A000025352}" destId="{5489DDE5-986E-413B-A28D-6156450B2B86}" srcOrd="2" destOrd="0" parTransId="{F1D2B768-02D2-4757-8244-742F3047E06E}" sibTransId="{951EB87F-30E7-4724-94E8-59887159796F}"/>
    <dgm:cxn modelId="{900BD04D-6553-4C70-A44E-9AEFE724A2F2}" type="presParOf" srcId="{23EDEF80-E1F2-4753-A70B-A3412BA71F2C}" destId="{86971E60-B81C-4156-BE73-DE40BBCC34AE}" srcOrd="0" destOrd="0" presId="urn:microsoft.com/office/officeart/2005/8/layout/cycle2"/>
    <dgm:cxn modelId="{D6B9D2DF-038D-4398-9AA6-B226CF78FE3E}" type="presParOf" srcId="{23EDEF80-E1F2-4753-A70B-A3412BA71F2C}" destId="{7C769210-6C0A-42BB-A1E7-58381443831A}" srcOrd="1" destOrd="0" presId="urn:microsoft.com/office/officeart/2005/8/layout/cycle2"/>
    <dgm:cxn modelId="{1256C9A9-008F-4F12-AAF3-447914FADE91}" type="presParOf" srcId="{7C769210-6C0A-42BB-A1E7-58381443831A}" destId="{03FBEED3-826C-460D-9511-FD27CDB428C5}" srcOrd="0" destOrd="0" presId="urn:microsoft.com/office/officeart/2005/8/layout/cycle2"/>
    <dgm:cxn modelId="{5C621F1F-A02A-4ECC-96C8-40E456AA487F}" type="presParOf" srcId="{23EDEF80-E1F2-4753-A70B-A3412BA71F2C}" destId="{56C8B5E9-E6D3-47EF-A47E-42CAFCBE499F}" srcOrd="2" destOrd="0" presId="urn:microsoft.com/office/officeart/2005/8/layout/cycle2"/>
    <dgm:cxn modelId="{93E23D65-1D8E-4931-BAF0-68F58B9F9DD7}" type="presParOf" srcId="{23EDEF80-E1F2-4753-A70B-A3412BA71F2C}" destId="{5F6B89D3-A197-4398-9CBE-8B9F1FF48D18}" srcOrd="3" destOrd="0" presId="urn:microsoft.com/office/officeart/2005/8/layout/cycle2"/>
    <dgm:cxn modelId="{3DB823D0-3F07-484F-9337-47E6E61D422D}" type="presParOf" srcId="{5F6B89D3-A197-4398-9CBE-8B9F1FF48D18}" destId="{D2D235BD-D9AF-45EC-91DF-90D7CED49112}" srcOrd="0" destOrd="0" presId="urn:microsoft.com/office/officeart/2005/8/layout/cycle2"/>
    <dgm:cxn modelId="{A050B523-A807-4A33-BA81-4947B68B92A5}" type="presParOf" srcId="{23EDEF80-E1F2-4753-A70B-A3412BA71F2C}" destId="{7AF7FEE9-6B16-4595-A7B0-56CC95314596}" srcOrd="4" destOrd="0" presId="urn:microsoft.com/office/officeart/2005/8/layout/cycle2"/>
    <dgm:cxn modelId="{0D00AAB4-808D-4646-B77A-012E9FD214EB}" type="presParOf" srcId="{23EDEF80-E1F2-4753-A70B-A3412BA71F2C}" destId="{85577CBF-3E5D-45AA-A026-29A948DC7D82}" srcOrd="5" destOrd="0" presId="urn:microsoft.com/office/officeart/2005/8/layout/cycle2"/>
    <dgm:cxn modelId="{CEBC9040-E0BC-4AD4-9DBF-A79008BB4499}" type="presParOf" srcId="{85577CBF-3E5D-45AA-A026-29A948DC7D82}" destId="{6A279FEB-B102-43DA-90E6-AD6A6A1408CC}" srcOrd="0" destOrd="0" presId="urn:microsoft.com/office/officeart/2005/8/layout/cycle2"/>
    <dgm:cxn modelId="{AA0D8E52-A69E-4D04-98C1-53CB8D57DF0E}" type="presParOf" srcId="{23EDEF80-E1F2-4753-A70B-A3412BA71F2C}" destId="{AB426D58-DCA1-4A1A-BF49-B81D5AC10747}" srcOrd="6" destOrd="0" presId="urn:microsoft.com/office/officeart/2005/8/layout/cycle2"/>
    <dgm:cxn modelId="{8A582527-BA80-4AE1-A804-520F769BA0FC}" type="presParOf" srcId="{23EDEF80-E1F2-4753-A70B-A3412BA71F2C}" destId="{CD2A9D08-3F32-4E65-AFA3-F5DE2F2C6D99}" srcOrd="7" destOrd="0" presId="urn:microsoft.com/office/officeart/2005/8/layout/cycle2"/>
    <dgm:cxn modelId="{2D93B085-D849-4E6E-9740-C18C401A1B06}" type="presParOf" srcId="{CD2A9D08-3F32-4E65-AFA3-F5DE2F2C6D99}" destId="{FDAEC11F-E953-4EAB-809B-467931D02BE4}" srcOrd="0" destOrd="0" presId="urn:microsoft.com/office/officeart/2005/8/layout/cycle2"/>
    <dgm:cxn modelId="{89A1498C-59E7-4D82-9FBA-1B7F481E2715}" type="presParOf" srcId="{23EDEF80-E1F2-4753-A70B-A3412BA71F2C}" destId="{6C5DE5FE-1DDF-4DD2-9564-0E20B4F4864A}" srcOrd="8" destOrd="0" presId="urn:microsoft.com/office/officeart/2005/8/layout/cycle2"/>
    <dgm:cxn modelId="{6392F532-EFE7-4BE0-9E8A-C9E3186ECD8B}" type="presParOf" srcId="{23EDEF80-E1F2-4753-A70B-A3412BA71F2C}" destId="{9E9470D7-39D2-49F0-A31D-7AB20CFA33D1}" srcOrd="9" destOrd="0" presId="urn:microsoft.com/office/officeart/2005/8/layout/cycle2"/>
    <dgm:cxn modelId="{36F1891D-EF3C-4352-B3C5-6FA985CD4AB1}" type="presParOf" srcId="{9E9470D7-39D2-49F0-A31D-7AB20CFA33D1}" destId="{A414BB79-F92C-4018-BD90-0693BB48968D}" srcOrd="0" destOrd="0" presId="urn:microsoft.com/office/officeart/2005/8/layout/cycle2"/>
    <dgm:cxn modelId="{1DCF6BBC-484D-493A-A153-A7EEE98BB524}" type="presParOf" srcId="{23EDEF80-E1F2-4753-A70B-A3412BA71F2C}" destId="{CE9596CD-C581-4001-8CCA-6FD43EDEC1AE}" srcOrd="10" destOrd="0" presId="urn:microsoft.com/office/officeart/2005/8/layout/cycle2"/>
    <dgm:cxn modelId="{733A9493-6A77-4709-84F0-E109C73A7A81}" type="presParOf" srcId="{23EDEF80-E1F2-4753-A70B-A3412BA71F2C}" destId="{4D5961C8-5EBC-4F2E-8D97-A7EA5F31056E}" srcOrd="11" destOrd="0" presId="urn:microsoft.com/office/officeart/2005/8/layout/cycle2"/>
    <dgm:cxn modelId="{A091246B-69FC-454D-9836-BD3A20378D94}" type="presParOf" srcId="{4D5961C8-5EBC-4F2E-8D97-A7EA5F31056E}" destId="{BA3E84D8-DBBC-4A01-915D-3FDF972BD737}" srcOrd="0" destOrd="0" presId="urn:microsoft.com/office/officeart/2005/8/layout/cycle2"/>
    <dgm:cxn modelId="{CE405A46-5FA1-4E6F-A903-50C8777E44F0}" type="presParOf" srcId="{23EDEF80-E1F2-4753-A70B-A3412BA71F2C}" destId="{872D4384-ADBF-4D89-8F37-6824A1BE543B}" srcOrd="12" destOrd="0" presId="urn:microsoft.com/office/officeart/2005/8/layout/cycle2"/>
    <dgm:cxn modelId="{036728E8-B6A7-4ABA-932C-6D091562EB0C}" type="presParOf" srcId="{23EDEF80-E1F2-4753-A70B-A3412BA71F2C}" destId="{2F581433-37C6-41A1-AF73-CB9DA5DEB533}" srcOrd="13" destOrd="0" presId="urn:microsoft.com/office/officeart/2005/8/layout/cycle2"/>
    <dgm:cxn modelId="{F76B1A48-CAB8-4069-9EB2-F9696C51C70E}" type="presParOf" srcId="{2F581433-37C6-41A1-AF73-CB9DA5DEB533}" destId="{B9D8C754-9655-4A25-BC7F-EB37D9123EF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343643-F475-4651-9C7E-19D2E6D9B77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NZ"/>
        </a:p>
      </dgm:t>
    </dgm:pt>
    <dgm:pt modelId="{8B6D55C9-9838-40A4-AA29-FC8878273E8D}">
      <dgm:prSet phldrT="[Text]" custT="1"/>
      <dgm:spPr/>
      <dgm:t>
        <a:bodyPr/>
        <a:lstStyle/>
        <a:p>
          <a:r>
            <a:rPr lang="en-NZ" sz="2400" dirty="0" smtClean="0"/>
            <a:t>Users</a:t>
          </a:r>
          <a:endParaRPr lang="en-NZ" sz="2400" dirty="0"/>
        </a:p>
      </dgm:t>
    </dgm:pt>
    <dgm:pt modelId="{FC84501A-3BD3-462F-8D8F-496CB6F5E099}" type="parTrans" cxnId="{DF1022FB-9652-4F2C-B961-30DDAEE82023}">
      <dgm:prSet/>
      <dgm:spPr/>
      <dgm:t>
        <a:bodyPr/>
        <a:lstStyle/>
        <a:p>
          <a:endParaRPr lang="en-NZ"/>
        </a:p>
      </dgm:t>
    </dgm:pt>
    <dgm:pt modelId="{7C115731-60EB-41D8-BD58-D4AC34329B45}" type="sibTrans" cxnId="{DF1022FB-9652-4F2C-B961-30DDAEE82023}">
      <dgm:prSet/>
      <dgm:spPr/>
      <dgm:t>
        <a:bodyPr/>
        <a:lstStyle/>
        <a:p>
          <a:endParaRPr lang="en-NZ"/>
        </a:p>
      </dgm:t>
    </dgm:pt>
    <dgm:pt modelId="{B3BE70FF-5B89-4145-8BEC-F820D481B05C}">
      <dgm:prSet phldrT="[Text]" custT="1"/>
      <dgm:spPr/>
      <dgm:t>
        <a:bodyPr/>
        <a:lstStyle/>
        <a:p>
          <a:endParaRPr lang="en-NZ" sz="2000" dirty="0"/>
        </a:p>
      </dgm:t>
    </dgm:pt>
    <dgm:pt modelId="{2962766D-3E16-4CCD-8B01-B0FB3AB0E86B}" type="parTrans" cxnId="{0E0C56BA-F1D8-42BE-B318-171677BBE7D7}">
      <dgm:prSet/>
      <dgm:spPr/>
      <dgm:t>
        <a:bodyPr/>
        <a:lstStyle/>
        <a:p>
          <a:endParaRPr lang="en-NZ"/>
        </a:p>
      </dgm:t>
    </dgm:pt>
    <dgm:pt modelId="{F281B902-9110-4313-9330-DEC50B22C235}" type="sibTrans" cxnId="{0E0C56BA-F1D8-42BE-B318-171677BBE7D7}">
      <dgm:prSet/>
      <dgm:spPr/>
      <dgm:t>
        <a:bodyPr/>
        <a:lstStyle/>
        <a:p>
          <a:endParaRPr lang="en-NZ"/>
        </a:p>
      </dgm:t>
    </dgm:pt>
    <dgm:pt modelId="{2921854E-F13B-49F1-B7D7-2DCE6440C6CC}">
      <dgm:prSet phldrT="[Text]" custT="1"/>
      <dgm:spPr/>
      <dgm:t>
        <a:bodyPr/>
        <a:lstStyle/>
        <a:p>
          <a:r>
            <a:rPr lang="en-NZ" sz="2400" dirty="0" smtClean="0"/>
            <a:t>Attributes</a:t>
          </a:r>
          <a:endParaRPr lang="en-NZ" sz="2400" dirty="0"/>
        </a:p>
      </dgm:t>
    </dgm:pt>
    <dgm:pt modelId="{38BE613A-9F2B-4146-97AD-9E493BE4A9DD}" type="parTrans" cxnId="{6E4202C4-A19C-4CDB-873C-EF0CA512B642}">
      <dgm:prSet/>
      <dgm:spPr/>
      <dgm:t>
        <a:bodyPr/>
        <a:lstStyle/>
        <a:p>
          <a:endParaRPr lang="en-NZ"/>
        </a:p>
      </dgm:t>
    </dgm:pt>
    <dgm:pt modelId="{4083BD89-9932-40D0-BEEC-0AC1C62E2221}" type="sibTrans" cxnId="{6E4202C4-A19C-4CDB-873C-EF0CA512B642}">
      <dgm:prSet/>
      <dgm:spPr/>
      <dgm:t>
        <a:bodyPr/>
        <a:lstStyle/>
        <a:p>
          <a:endParaRPr lang="en-NZ"/>
        </a:p>
      </dgm:t>
    </dgm:pt>
    <dgm:pt modelId="{E076E856-9544-44C0-A2A0-50493C1A039B}" type="pres">
      <dgm:prSet presAssocID="{33343643-F475-4651-9C7E-19D2E6D9B776}" presName="composite" presStyleCnt="0">
        <dgm:presLayoutVars>
          <dgm:chMax val="5"/>
          <dgm:dir/>
          <dgm:animLvl val="ctr"/>
          <dgm:resizeHandles val="exact"/>
        </dgm:presLayoutVars>
      </dgm:prSet>
      <dgm:spPr/>
      <dgm:t>
        <a:bodyPr/>
        <a:lstStyle/>
        <a:p>
          <a:endParaRPr lang="en-NZ"/>
        </a:p>
      </dgm:t>
    </dgm:pt>
    <dgm:pt modelId="{8D459E10-327B-45C0-8365-4C3C6C715397}" type="pres">
      <dgm:prSet presAssocID="{33343643-F475-4651-9C7E-19D2E6D9B776}" presName="cycle" presStyleCnt="0"/>
      <dgm:spPr/>
    </dgm:pt>
    <dgm:pt modelId="{4BDD531F-77F7-41EC-A392-D5BDFEE5806C}" type="pres">
      <dgm:prSet presAssocID="{33343643-F475-4651-9C7E-19D2E6D9B776}" presName="centerShape" presStyleCnt="0"/>
      <dgm:spPr/>
    </dgm:pt>
    <dgm:pt modelId="{DF72D593-3CFA-46E2-B9A5-5CC257E020FB}" type="pres">
      <dgm:prSet presAssocID="{33343643-F475-4651-9C7E-19D2E6D9B776}" presName="connSite" presStyleLbl="node1" presStyleIdx="0" presStyleCnt="4"/>
      <dgm:spPr/>
    </dgm:pt>
    <dgm:pt modelId="{464B20CC-104D-475F-AEB1-D8AA8867227A}" type="pres">
      <dgm:prSet presAssocID="{33343643-F475-4651-9C7E-19D2E6D9B776}" presName="visible" presStyleLbl="node1" presStyleIdx="0" presStyleCnt="4" custScaleX="124409" custScaleY="124167"/>
      <dgm:spPr/>
    </dgm:pt>
    <dgm:pt modelId="{E8E10960-E2C2-4F7B-9FFF-48D9444A0C0C}" type="pres">
      <dgm:prSet presAssocID="{FC84501A-3BD3-462F-8D8F-496CB6F5E099}" presName="Name25" presStyleLbl="parChTrans1D1" presStyleIdx="0" presStyleCnt="3"/>
      <dgm:spPr/>
      <dgm:t>
        <a:bodyPr/>
        <a:lstStyle/>
        <a:p>
          <a:endParaRPr lang="en-NZ"/>
        </a:p>
      </dgm:t>
    </dgm:pt>
    <dgm:pt modelId="{1DE46FB0-FA2E-4D75-AFD6-D90F7F321D65}" type="pres">
      <dgm:prSet presAssocID="{8B6D55C9-9838-40A4-AA29-FC8878273E8D}" presName="node" presStyleCnt="0"/>
      <dgm:spPr/>
    </dgm:pt>
    <dgm:pt modelId="{A81DA80D-93E1-4030-8DD0-0D205D2B24AE}" type="pres">
      <dgm:prSet presAssocID="{8B6D55C9-9838-40A4-AA29-FC8878273E8D}" presName="parentNode" presStyleLbl="node1" presStyleIdx="1" presStyleCnt="4" custScaleX="132160" custScaleY="135565" custLinFactNeighborX="49066">
        <dgm:presLayoutVars>
          <dgm:chMax val="1"/>
          <dgm:bulletEnabled val="1"/>
        </dgm:presLayoutVars>
      </dgm:prSet>
      <dgm:spPr/>
      <dgm:t>
        <a:bodyPr/>
        <a:lstStyle/>
        <a:p>
          <a:endParaRPr lang="en-NZ"/>
        </a:p>
      </dgm:t>
    </dgm:pt>
    <dgm:pt modelId="{3FCF90BB-81F2-4DFE-A351-B9698A6E3C28}" type="pres">
      <dgm:prSet presAssocID="{8B6D55C9-9838-40A4-AA29-FC8878273E8D}" presName="childNode" presStyleLbl="revTx" presStyleIdx="0" presStyleCnt="0">
        <dgm:presLayoutVars>
          <dgm:bulletEnabled val="1"/>
        </dgm:presLayoutVars>
      </dgm:prSet>
      <dgm:spPr/>
      <dgm:t>
        <a:bodyPr/>
        <a:lstStyle/>
        <a:p>
          <a:endParaRPr lang="en-NZ"/>
        </a:p>
      </dgm:t>
    </dgm:pt>
    <dgm:pt modelId="{E161CC4D-E5E4-485A-BD7E-4F9E10A7B519}" type="pres">
      <dgm:prSet presAssocID="{2962766D-3E16-4CCD-8B01-B0FB3AB0E86B}" presName="Name25" presStyleLbl="parChTrans1D1" presStyleIdx="1" presStyleCnt="3"/>
      <dgm:spPr/>
      <dgm:t>
        <a:bodyPr/>
        <a:lstStyle/>
        <a:p>
          <a:endParaRPr lang="en-NZ"/>
        </a:p>
      </dgm:t>
    </dgm:pt>
    <dgm:pt modelId="{20F9730B-0494-46C9-8F90-0AB32F72B84D}" type="pres">
      <dgm:prSet presAssocID="{B3BE70FF-5B89-4145-8BEC-F820D481B05C}" presName="node" presStyleCnt="0"/>
      <dgm:spPr/>
    </dgm:pt>
    <dgm:pt modelId="{A920CE54-22CA-4D52-BAA5-E0655BAB4EDA}" type="pres">
      <dgm:prSet presAssocID="{B3BE70FF-5B89-4145-8BEC-F820D481B05C}" presName="parentNode" presStyleLbl="node1" presStyleIdx="2" presStyleCnt="4" custScaleX="132701" custScaleY="133772" custLinFactX="11975" custLinFactNeighborX="100000" custLinFactNeighborY="926">
        <dgm:presLayoutVars>
          <dgm:chMax val="1"/>
          <dgm:bulletEnabled val="1"/>
        </dgm:presLayoutVars>
      </dgm:prSet>
      <dgm:spPr/>
      <dgm:t>
        <a:bodyPr/>
        <a:lstStyle/>
        <a:p>
          <a:endParaRPr lang="en-NZ"/>
        </a:p>
      </dgm:t>
    </dgm:pt>
    <dgm:pt modelId="{0559FD6B-5242-4860-8E47-91A85C8E9462}" type="pres">
      <dgm:prSet presAssocID="{B3BE70FF-5B89-4145-8BEC-F820D481B05C}" presName="childNode" presStyleLbl="revTx" presStyleIdx="0" presStyleCnt="0">
        <dgm:presLayoutVars>
          <dgm:bulletEnabled val="1"/>
        </dgm:presLayoutVars>
      </dgm:prSet>
      <dgm:spPr/>
      <dgm:t>
        <a:bodyPr/>
        <a:lstStyle/>
        <a:p>
          <a:endParaRPr lang="en-NZ"/>
        </a:p>
      </dgm:t>
    </dgm:pt>
    <dgm:pt modelId="{3C616C1D-5912-4940-AB4F-FE63FD124405}" type="pres">
      <dgm:prSet presAssocID="{38BE613A-9F2B-4146-97AD-9E493BE4A9DD}" presName="Name25" presStyleLbl="parChTrans1D1" presStyleIdx="2" presStyleCnt="3"/>
      <dgm:spPr/>
      <dgm:t>
        <a:bodyPr/>
        <a:lstStyle/>
        <a:p>
          <a:endParaRPr lang="en-NZ"/>
        </a:p>
      </dgm:t>
    </dgm:pt>
    <dgm:pt modelId="{87A7394F-42FE-47C6-8A6B-1A781591A0D8}" type="pres">
      <dgm:prSet presAssocID="{2921854E-F13B-49F1-B7D7-2DCE6440C6CC}" presName="node" presStyleCnt="0"/>
      <dgm:spPr/>
    </dgm:pt>
    <dgm:pt modelId="{F6A931C4-309B-4627-B057-0D250DF3B285}" type="pres">
      <dgm:prSet presAssocID="{2921854E-F13B-49F1-B7D7-2DCE6440C6CC}" presName="parentNode" presStyleLbl="node1" presStyleIdx="3" presStyleCnt="4" custScaleX="137789" custScaleY="136809" custLinFactNeighborX="49992">
        <dgm:presLayoutVars>
          <dgm:chMax val="1"/>
          <dgm:bulletEnabled val="1"/>
        </dgm:presLayoutVars>
      </dgm:prSet>
      <dgm:spPr/>
      <dgm:t>
        <a:bodyPr/>
        <a:lstStyle/>
        <a:p>
          <a:endParaRPr lang="en-NZ"/>
        </a:p>
      </dgm:t>
    </dgm:pt>
    <dgm:pt modelId="{D4B2B3D9-6672-413C-B1B7-61B16EBAAF19}" type="pres">
      <dgm:prSet presAssocID="{2921854E-F13B-49F1-B7D7-2DCE6440C6CC}" presName="childNode" presStyleLbl="revTx" presStyleIdx="0" presStyleCnt="0">
        <dgm:presLayoutVars>
          <dgm:bulletEnabled val="1"/>
        </dgm:presLayoutVars>
      </dgm:prSet>
      <dgm:spPr/>
      <dgm:t>
        <a:bodyPr/>
        <a:lstStyle/>
        <a:p>
          <a:endParaRPr lang="en-NZ"/>
        </a:p>
      </dgm:t>
    </dgm:pt>
  </dgm:ptLst>
  <dgm:cxnLst>
    <dgm:cxn modelId="{6E4202C4-A19C-4CDB-873C-EF0CA512B642}" srcId="{33343643-F475-4651-9C7E-19D2E6D9B776}" destId="{2921854E-F13B-49F1-B7D7-2DCE6440C6CC}" srcOrd="2" destOrd="0" parTransId="{38BE613A-9F2B-4146-97AD-9E493BE4A9DD}" sibTransId="{4083BD89-9932-40D0-BEEC-0AC1C62E2221}"/>
    <dgm:cxn modelId="{DF1022FB-9652-4F2C-B961-30DDAEE82023}" srcId="{33343643-F475-4651-9C7E-19D2E6D9B776}" destId="{8B6D55C9-9838-40A4-AA29-FC8878273E8D}" srcOrd="0" destOrd="0" parTransId="{FC84501A-3BD3-462F-8D8F-496CB6F5E099}" sibTransId="{7C115731-60EB-41D8-BD58-D4AC34329B45}"/>
    <dgm:cxn modelId="{9B2E9F10-DD44-4F85-AA0E-82721189C495}" type="presOf" srcId="{8B6D55C9-9838-40A4-AA29-FC8878273E8D}" destId="{A81DA80D-93E1-4030-8DD0-0D205D2B24AE}" srcOrd="0" destOrd="0" presId="urn:microsoft.com/office/officeart/2005/8/layout/radial2"/>
    <dgm:cxn modelId="{BBEB9CA0-566C-41DF-A263-07F061D2F7D8}" type="presOf" srcId="{38BE613A-9F2B-4146-97AD-9E493BE4A9DD}" destId="{3C616C1D-5912-4940-AB4F-FE63FD124405}" srcOrd="0" destOrd="0" presId="urn:microsoft.com/office/officeart/2005/8/layout/radial2"/>
    <dgm:cxn modelId="{90760748-2A83-4E44-B789-2F694027674C}" type="presOf" srcId="{FC84501A-3BD3-462F-8D8F-496CB6F5E099}" destId="{E8E10960-E2C2-4F7B-9FFF-48D9444A0C0C}" srcOrd="0" destOrd="0" presId="urn:microsoft.com/office/officeart/2005/8/layout/radial2"/>
    <dgm:cxn modelId="{C4C738DF-2440-47E1-946A-B1EFC7F09807}" type="presOf" srcId="{B3BE70FF-5B89-4145-8BEC-F820D481B05C}" destId="{A920CE54-22CA-4D52-BAA5-E0655BAB4EDA}" srcOrd="0" destOrd="0" presId="urn:microsoft.com/office/officeart/2005/8/layout/radial2"/>
    <dgm:cxn modelId="{AFDA1757-C58D-4DD7-B1FC-0559FF7E9906}" type="presOf" srcId="{2962766D-3E16-4CCD-8B01-B0FB3AB0E86B}" destId="{E161CC4D-E5E4-485A-BD7E-4F9E10A7B519}" srcOrd="0" destOrd="0" presId="urn:microsoft.com/office/officeart/2005/8/layout/radial2"/>
    <dgm:cxn modelId="{E6C49488-58BD-4EA1-AA2B-63DDC525AA04}" type="presOf" srcId="{2921854E-F13B-49F1-B7D7-2DCE6440C6CC}" destId="{F6A931C4-309B-4627-B057-0D250DF3B285}" srcOrd="0" destOrd="0" presId="urn:microsoft.com/office/officeart/2005/8/layout/radial2"/>
    <dgm:cxn modelId="{CFA59800-1259-468C-BCF8-450D5CA32E52}" type="presOf" srcId="{33343643-F475-4651-9C7E-19D2E6D9B776}" destId="{E076E856-9544-44C0-A2A0-50493C1A039B}" srcOrd="0" destOrd="0" presId="urn:microsoft.com/office/officeart/2005/8/layout/radial2"/>
    <dgm:cxn modelId="{0E0C56BA-F1D8-42BE-B318-171677BBE7D7}" srcId="{33343643-F475-4651-9C7E-19D2E6D9B776}" destId="{B3BE70FF-5B89-4145-8BEC-F820D481B05C}" srcOrd="1" destOrd="0" parTransId="{2962766D-3E16-4CCD-8B01-B0FB3AB0E86B}" sibTransId="{F281B902-9110-4313-9330-DEC50B22C235}"/>
    <dgm:cxn modelId="{D44C640A-E8A2-47C8-B254-029E535BEE76}" type="presParOf" srcId="{E076E856-9544-44C0-A2A0-50493C1A039B}" destId="{8D459E10-327B-45C0-8365-4C3C6C715397}" srcOrd="0" destOrd="0" presId="urn:microsoft.com/office/officeart/2005/8/layout/radial2"/>
    <dgm:cxn modelId="{7F493C04-42AE-46C4-8E03-C5F0BBB4F0C3}" type="presParOf" srcId="{8D459E10-327B-45C0-8365-4C3C6C715397}" destId="{4BDD531F-77F7-41EC-A392-D5BDFEE5806C}" srcOrd="0" destOrd="0" presId="urn:microsoft.com/office/officeart/2005/8/layout/radial2"/>
    <dgm:cxn modelId="{EEE42DB3-F005-4029-B8D3-8274BCF7E6A8}" type="presParOf" srcId="{4BDD531F-77F7-41EC-A392-D5BDFEE5806C}" destId="{DF72D593-3CFA-46E2-B9A5-5CC257E020FB}" srcOrd="0" destOrd="0" presId="urn:microsoft.com/office/officeart/2005/8/layout/radial2"/>
    <dgm:cxn modelId="{E8972E7F-D846-4300-BD77-D94C9C3A6E1A}" type="presParOf" srcId="{4BDD531F-77F7-41EC-A392-D5BDFEE5806C}" destId="{464B20CC-104D-475F-AEB1-D8AA8867227A}" srcOrd="1" destOrd="0" presId="urn:microsoft.com/office/officeart/2005/8/layout/radial2"/>
    <dgm:cxn modelId="{BB277684-56D6-41E0-84AD-E30AD7A0E1B4}" type="presParOf" srcId="{8D459E10-327B-45C0-8365-4C3C6C715397}" destId="{E8E10960-E2C2-4F7B-9FFF-48D9444A0C0C}" srcOrd="1" destOrd="0" presId="urn:microsoft.com/office/officeart/2005/8/layout/radial2"/>
    <dgm:cxn modelId="{E9A78D7C-6BEA-4BB5-910C-D3E4553D9707}" type="presParOf" srcId="{8D459E10-327B-45C0-8365-4C3C6C715397}" destId="{1DE46FB0-FA2E-4D75-AFD6-D90F7F321D65}" srcOrd="2" destOrd="0" presId="urn:microsoft.com/office/officeart/2005/8/layout/radial2"/>
    <dgm:cxn modelId="{FC5EEEED-6C86-4CDB-AD0C-6DF314361E77}" type="presParOf" srcId="{1DE46FB0-FA2E-4D75-AFD6-D90F7F321D65}" destId="{A81DA80D-93E1-4030-8DD0-0D205D2B24AE}" srcOrd="0" destOrd="0" presId="urn:microsoft.com/office/officeart/2005/8/layout/radial2"/>
    <dgm:cxn modelId="{836643DA-D533-4AC0-8AC0-E363CAE385B6}" type="presParOf" srcId="{1DE46FB0-FA2E-4D75-AFD6-D90F7F321D65}" destId="{3FCF90BB-81F2-4DFE-A351-B9698A6E3C28}" srcOrd="1" destOrd="0" presId="urn:microsoft.com/office/officeart/2005/8/layout/radial2"/>
    <dgm:cxn modelId="{2E80DA92-0C61-4CBF-A29D-5AE0908081C7}" type="presParOf" srcId="{8D459E10-327B-45C0-8365-4C3C6C715397}" destId="{E161CC4D-E5E4-485A-BD7E-4F9E10A7B519}" srcOrd="3" destOrd="0" presId="urn:microsoft.com/office/officeart/2005/8/layout/radial2"/>
    <dgm:cxn modelId="{18F4FC34-E7BF-4D39-8DDB-0181ABA9D1C2}" type="presParOf" srcId="{8D459E10-327B-45C0-8365-4C3C6C715397}" destId="{20F9730B-0494-46C9-8F90-0AB32F72B84D}" srcOrd="4" destOrd="0" presId="urn:microsoft.com/office/officeart/2005/8/layout/radial2"/>
    <dgm:cxn modelId="{8ABC7D51-877A-4F06-BA93-F0350BDE69EE}" type="presParOf" srcId="{20F9730B-0494-46C9-8F90-0AB32F72B84D}" destId="{A920CE54-22CA-4D52-BAA5-E0655BAB4EDA}" srcOrd="0" destOrd="0" presId="urn:microsoft.com/office/officeart/2005/8/layout/radial2"/>
    <dgm:cxn modelId="{2B6870D8-353C-4F08-88F7-CC8CA9450A17}" type="presParOf" srcId="{20F9730B-0494-46C9-8F90-0AB32F72B84D}" destId="{0559FD6B-5242-4860-8E47-91A85C8E9462}" srcOrd="1" destOrd="0" presId="urn:microsoft.com/office/officeart/2005/8/layout/radial2"/>
    <dgm:cxn modelId="{47941ABE-C87E-4A27-A704-891141CAE9B2}" type="presParOf" srcId="{8D459E10-327B-45C0-8365-4C3C6C715397}" destId="{3C616C1D-5912-4940-AB4F-FE63FD124405}" srcOrd="5" destOrd="0" presId="urn:microsoft.com/office/officeart/2005/8/layout/radial2"/>
    <dgm:cxn modelId="{78382813-ABA2-480D-A2FD-1B3488FCE729}" type="presParOf" srcId="{8D459E10-327B-45C0-8365-4C3C6C715397}" destId="{87A7394F-42FE-47C6-8A6B-1A781591A0D8}" srcOrd="6" destOrd="0" presId="urn:microsoft.com/office/officeart/2005/8/layout/radial2"/>
    <dgm:cxn modelId="{A514138B-54DB-4917-A712-3CB35240380F}" type="presParOf" srcId="{87A7394F-42FE-47C6-8A6B-1A781591A0D8}" destId="{F6A931C4-309B-4627-B057-0D250DF3B285}" srcOrd="0" destOrd="0" presId="urn:microsoft.com/office/officeart/2005/8/layout/radial2"/>
    <dgm:cxn modelId="{DDEF8733-2FA2-48EF-A431-64E583A4D58D}" type="presParOf" srcId="{87A7394F-42FE-47C6-8A6B-1A781591A0D8}" destId="{D4B2B3D9-6672-413C-B1B7-61B16EBAAF19}"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343643-F475-4651-9C7E-19D2E6D9B77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NZ"/>
        </a:p>
      </dgm:t>
    </dgm:pt>
    <dgm:pt modelId="{8B6D55C9-9838-40A4-AA29-FC8878273E8D}">
      <dgm:prSet phldrT="[Text]" custT="1"/>
      <dgm:spPr/>
      <dgm:t>
        <a:bodyPr/>
        <a:lstStyle/>
        <a:p>
          <a:r>
            <a:rPr lang="en-NZ" sz="2800" dirty="0" smtClean="0"/>
            <a:t>Printers</a:t>
          </a:r>
          <a:endParaRPr lang="en-NZ" sz="2800" dirty="0"/>
        </a:p>
      </dgm:t>
    </dgm:pt>
    <dgm:pt modelId="{FC84501A-3BD3-462F-8D8F-496CB6F5E099}" type="parTrans" cxnId="{DF1022FB-9652-4F2C-B961-30DDAEE82023}">
      <dgm:prSet/>
      <dgm:spPr/>
      <dgm:t>
        <a:bodyPr/>
        <a:lstStyle/>
        <a:p>
          <a:endParaRPr lang="en-NZ"/>
        </a:p>
      </dgm:t>
    </dgm:pt>
    <dgm:pt modelId="{7C115731-60EB-41D8-BD58-D4AC34329B45}" type="sibTrans" cxnId="{DF1022FB-9652-4F2C-B961-30DDAEE82023}">
      <dgm:prSet/>
      <dgm:spPr/>
      <dgm:t>
        <a:bodyPr/>
        <a:lstStyle/>
        <a:p>
          <a:endParaRPr lang="en-NZ"/>
        </a:p>
      </dgm:t>
    </dgm:pt>
    <dgm:pt modelId="{B3BE70FF-5B89-4145-8BEC-F820D481B05C}">
      <dgm:prSet phldrT="[Text]" custT="1"/>
      <dgm:spPr/>
      <dgm:t>
        <a:bodyPr/>
        <a:lstStyle/>
        <a:p>
          <a:endParaRPr lang="en-NZ" sz="2000" dirty="0"/>
        </a:p>
      </dgm:t>
    </dgm:pt>
    <dgm:pt modelId="{2962766D-3E16-4CCD-8B01-B0FB3AB0E86B}" type="parTrans" cxnId="{0E0C56BA-F1D8-42BE-B318-171677BBE7D7}">
      <dgm:prSet/>
      <dgm:spPr/>
      <dgm:t>
        <a:bodyPr/>
        <a:lstStyle/>
        <a:p>
          <a:endParaRPr lang="en-NZ"/>
        </a:p>
      </dgm:t>
    </dgm:pt>
    <dgm:pt modelId="{F281B902-9110-4313-9330-DEC50B22C235}" type="sibTrans" cxnId="{0E0C56BA-F1D8-42BE-B318-171677BBE7D7}">
      <dgm:prSet/>
      <dgm:spPr/>
      <dgm:t>
        <a:bodyPr/>
        <a:lstStyle/>
        <a:p>
          <a:endParaRPr lang="en-NZ"/>
        </a:p>
      </dgm:t>
    </dgm:pt>
    <dgm:pt modelId="{2921854E-F13B-49F1-B7D7-2DCE6440C6CC}">
      <dgm:prSet phldrT="[Text]" custT="1"/>
      <dgm:spPr/>
      <dgm:t>
        <a:bodyPr/>
        <a:lstStyle/>
        <a:p>
          <a:endParaRPr lang="en-NZ" sz="2700" dirty="0" smtClean="0"/>
        </a:p>
      </dgm:t>
    </dgm:pt>
    <dgm:pt modelId="{4083BD89-9932-40D0-BEEC-0AC1C62E2221}" type="sibTrans" cxnId="{6E4202C4-A19C-4CDB-873C-EF0CA512B642}">
      <dgm:prSet/>
      <dgm:spPr/>
      <dgm:t>
        <a:bodyPr/>
        <a:lstStyle/>
        <a:p>
          <a:endParaRPr lang="en-NZ"/>
        </a:p>
      </dgm:t>
    </dgm:pt>
    <dgm:pt modelId="{38BE613A-9F2B-4146-97AD-9E493BE4A9DD}" type="parTrans" cxnId="{6E4202C4-A19C-4CDB-873C-EF0CA512B642}">
      <dgm:prSet/>
      <dgm:spPr/>
      <dgm:t>
        <a:bodyPr/>
        <a:lstStyle/>
        <a:p>
          <a:endParaRPr lang="en-NZ"/>
        </a:p>
      </dgm:t>
    </dgm:pt>
    <dgm:pt modelId="{E076E856-9544-44C0-A2A0-50493C1A039B}" type="pres">
      <dgm:prSet presAssocID="{33343643-F475-4651-9C7E-19D2E6D9B776}" presName="composite" presStyleCnt="0">
        <dgm:presLayoutVars>
          <dgm:chMax val="5"/>
          <dgm:dir/>
          <dgm:animLvl val="ctr"/>
          <dgm:resizeHandles val="exact"/>
        </dgm:presLayoutVars>
      </dgm:prSet>
      <dgm:spPr/>
      <dgm:t>
        <a:bodyPr/>
        <a:lstStyle/>
        <a:p>
          <a:endParaRPr lang="en-NZ"/>
        </a:p>
      </dgm:t>
    </dgm:pt>
    <dgm:pt modelId="{8D459E10-327B-45C0-8365-4C3C6C715397}" type="pres">
      <dgm:prSet presAssocID="{33343643-F475-4651-9C7E-19D2E6D9B776}" presName="cycle" presStyleCnt="0"/>
      <dgm:spPr/>
    </dgm:pt>
    <dgm:pt modelId="{4BDD531F-77F7-41EC-A392-D5BDFEE5806C}" type="pres">
      <dgm:prSet presAssocID="{33343643-F475-4651-9C7E-19D2E6D9B776}" presName="centerShape" presStyleCnt="0"/>
      <dgm:spPr/>
    </dgm:pt>
    <dgm:pt modelId="{DF72D593-3CFA-46E2-B9A5-5CC257E020FB}" type="pres">
      <dgm:prSet presAssocID="{33343643-F475-4651-9C7E-19D2E6D9B776}" presName="connSite" presStyleLbl="node1" presStyleIdx="0" presStyleCnt="4"/>
      <dgm:spPr/>
    </dgm:pt>
    <dgm:pt modelId="{464B20CC-104D-475F-AEB1-D8AA8867227A}" type="pres">
      <dgm:prSet presAssocID="{33343643-F475-4651-9C7E-19D2E6D9B776}" presName="visible" presStyleLbl="node1" presStyleIdx="0" presStyleCnt="4" custScaleX="124409" custScaleY="124167"/>
      <dgm:spPr/>
    </dgm:pt>
    <dgm:pt modelId="{E8E10960-E2C2-4F7B-9FFF-48D9444A0C0C}" type="pres">
      <dgm:prSet presAssocID="{FC84501A-3BD3-462F-8D8F-496CB6F5E099}" presName="Name25" presStyleLbl="parChTrans1D1" presStyleIdx="0" presStyleCnt="3"/>
      <dgm:spPr/>
      <dgm:t>
        <a:bodyPr/>
        <a:lstStyle/>
        <a:p>
          <a:endParaRPr lang="en-NZ"/>
        </a:p>
      </dgm:t>
    </dgm:pt>
    <dgm:pt modelId="{1DE46FB0-FA2E-4D75-AFD6-D90F7F321D65}" type="pres">
      <dgm:prSet presAssocID="{8B6D55C9-9838-40A4-AA29-FC8878273E8D}" presName="node" presStyleCnt="0"/>
      <dgm:spPr/>
    </dgm:pt>
    <dgm:pt modelId="{A81DA80D-93E1-4030-8DD0-0D205D2B24AE}" type="pres">
      <dgm:prSet presAssocID="{8B6D55C9-9838-40A4-AA29-FC8878273E8D}" presName="parentNode" presStyleLbl="node1" presStyleIdx="1" presStyleCnt="4" custScaleX="132160" custScaleY="135565" custLinFactNeighborX="49066">
        <dgm:presLayoutVars>
          <dgm:chMax val="1"/>
          <dgm:bulletEnabled val="1"/>
        </dgm:presLayoutVars>
      </dgm:prSet>
      <dgm:spPr/>
      <dgm:t>
        <a:bodyPr/>
        <a:lstStyle/>
        <a:p>
          <a:endParaRPr lang="en-NZ"/>
        </a:p>
      </dgm:t>
    </dgm:pt>
    <dgm:pt modelId="{3FCF90BB-81F2-4DFE-A351-B9698A6E3C28}" type="pres">
      <dgm:prSet presAssocID="{8B6D55C9-9838-40A4-AA29-FC8878273E8D}" presName="childNode" presStyleLbl="revTx" presStyleIdx="0" presStyleCnt="0">
        <dgm:presLayoutVars>
          <dgm:bulletEnabled val="1"/>
        </dgm:presLayoutVars>
      </dgm:prSet>
      <dgm:spPr/>
      <dgm:t>
        <a:bodyPr/>
        <a:lstStyle/>
        <a:p>
          <a:endParaRPr lang="en-NZ"/>
        </a:p>
      </dgm:t>
    </dgm:pt>
    <dgm:pt modelId="{E161CC4D-E5E4-485A-BD7E-4F9E10A7B519}" type="pres">
      <dgm:prSet presAssocID="{2962766D-3E16-4CCD-8B01-B0FB3AB0E86B}" presName="Name25" presStyleLbl="parChTrans1D1" presStyleIdx="1" presStyleCnt="3"/>
      <dgm:spPr/>
      <dgm:t>
        <a:bodyPr/>
        <a:lstStyle/>
        <a:p>
          <a:endParaRPr lang="en-NZ"/>
        </a:p>
      </dgm:t>
    </dgm:pt>
    <dgm:pt modelId="{20F9730B-0494-46C9-8F90-0AB32F72B84D}" type="pres">
      <dgm:prSet presAssocID="{B3BE70FF-5B89-4145-8BEC-F820D481B05C}" presName="node" presStyleCnt="0"/>
      <dgm:spPr/>
    </dgm:pt>
    <dgm:pt modelId="{A920CE54-22CA-4D52-BAA5-E0655BAB4EDA}" type="pres">
      <dgm:prSet presAssocID="{B3BE70FF-5B89-4145-8BEC-F820D481B05C}" presName="parentNode" presStyleLbl="node1" presStyleIdx="2" presStyleCnt="4" custScaleX="132701" custScaleY="133772" custLinFactX="11975" custLinFactNeighborX="100000" custLinFactNeighborY="926">
        <dgm:presLayoutVars>
          <dgm:chMax val="1"/>
          <dgm:bulletEnabled val="1"/>
        </dgm:presLayoutVars>
      </dgm:prSet>
      <dgm:spPr/>
      <dgm:t>
        <a:bodyPr/>
        <a:lstStyle/>
        <a:p>
          <a:endParaRPr lang="en-NZ"/>
        </a:p>
      </dgm:t>
    </dgm:pt>
    <dgm:pt modelId="{0559FD6B-5242-4860-8E47-91A85C8E9462}" type="pres">
      <dgm:prSet presAssocID="{B3BE70FF-5B89-4145-8BEC-F820D481B05C}" presName="childNode" presStyleLbl="revTx" presStyleIdx="0" presStyleCnt="0">
        <dgm:presLayoutVars>
          <dgm:bulletEnabled val="1"/>
        </dgm:presLayoutVars>
      </dgm:prSet>
      <dgm:spPr/>
      <dgm:t>
        <a:bodyPr/>
        <a:lstStyle/>
        <a:p>
          <a:endParaRPr lang="en-NZ"/>
        </a:p>
      </dgm:t>
    </dgm:pt>
    <dgm:pt modelId="{3C616C1D-5912-4940-AB4F-FE63FD124405}" type="pres">
      <dgm:prSet presAssocID="{38BE613A-9F2B-4146-97AD-9E493BE4A9DD}" presName="Name25" presStyleLbl="parChTrans1D1" presStyleIdx="2" presStyleCnt="3"/>
      <dgm:spPr/>
      <dgm:t>
        <a:bodyPr/>
        <a:lstStyle/>
        <a:p>
          <a:endParaRPr lang="en-NZ"/>
        </a:p>
      </dgm:t>
    </dgm:pt>
    <dgm:pt modelId="{87A7394F-42FE-47C6-8A6B-1A781591A0D8}" type="pres">
      <dgm:prSet presAssocID="{2921854E-F13B-49F1-B7D7-2DCE6440C6CC}" presName="node" presStyleCnt="0"/>
      <dgm:spPr/>
    </dgm:pt>
    <dgm:pt modelId="{F6A931C4-309B-4627-B057-0D250DF3B285}" type="pres">
      <dgm:prSet presAssocID="{2921854E-F13B-49F1-B7D7-2DCE6440C6CC}" presName="parentNode" presStyleLbl="node1" presStyleIdx="3" presStyleCnt="4" custScaleX="137789" custScaleY="136809" custLinFactNeighborX="49992">
        <dgm:presLayoutVars>
          <dgm:chMax val="1"/>
          <dgm:bulletEnabled val="1"/>
        </dgm:presLayoutVars>
      </dgm:prSet>
      <dgm:spPr/>
      <dgm:t>
        <a:bodyPr/>
        <a:lstStyle/>
        <a:p>
          <a:endParaRPr lang="en-NZ"/>
        </a:p>
      </dgm:t>
    </dgm:pt>
    <dgm:pt modelId="{D4B2B3D9-6672-413C-B1B7-61B16EBAAF19}" type="pres">
      <dgm:prSet presAssocID="{2921854E-F13B-49F1-B7D7-2DCE6440C6CC}" presName="childNode" presStyleLbl="revTx" presStyleIdx="0" presStyleCnt="0">
        <dgm:presLayoutVars>
          <dgm:bulletEnabled val="1"/>
        </dgm:presLayoutVars>
      </dgm:prSet>
      <dgm:spPr/>
      <dgm:t>
        <a:bodyPr/>
        <a:lstStyle/>
        <a:p>
          <a:endParaRPr lang="en-NZ"/>
        </a:p>
      </dgm:t>
    </dgm:pt>
  </dgm:ptLst>
  <dgm:cxnLst>
    <dgm:cxn modelId="{DF1022FB-9652-4F2C-B961-30DDAEE82023}" srcId="{33343643-F475-4651-9C7E-19D2E6D9B776}" destId="{8B6D55C9-9838-40A4-AA29-FC8878273E8D}" srcOrd="0" destOrd="0" parTransId="{FC84501A-3BD3-462F-8D8F-496CB6F5E099}" sibTransId="{7C115731-60EB-41D8-BD58-D4AC34329B45}"/>
    <dgm:cxn modelId="{BD1AC798-BD4E-41C2-B5C2-D069E9988592}" type="presOf" srcId="{38BE613A-9F2B-4146-97AD-9E493BE4A9DD}" destId="{3C616C1D-5912-4940-AB4F-FE63FD124405}" srcOrd="0" destOrd="0" presId="urn:microsoft.com/office/officeart/2005/8/layout/radial2"/>
    <dgm:cxn modelId="{3E4194FD-7499-4BFD-8BA4-48D2D9BD5295}" type="presOf" srcId="{FC84501A-3BD3-462F-8D8F-496CB6F5E099}" destId="{E8E10960-E2C2-4F7B-9FFF-48D9444A0C0C}" srcOrd="0" destOrd="0" presId="urn:microsoft.com/office/officeart/2005/8/layout/radial2"/>
    <dgm:cxn modelId="{6312CBCD-577B-480B-BD66-CBC2452B01E5}" type="presOf" srcId="{B3BE70FF-5B89-4145-8BEC-F820D481B05C}" destId="{A920CE54-22CA-4D52-BAA5-E0655BAB4EDA}" srcOrd="0" destOrd="0" presId="urn:microsoft.com/office/officeart/2005/8/layout/radial2"/>
    <dgm:cxn modelId="{6E4202C4-A19C-4CDB-873C-EF0CA512B642}" srcId="{33343643-F475-4651-9C7E-19D2E6D9B776}" destId="{2921854E-F13B-49F1-B7D7-2DCE6440C6CC}" srcOrd="2" destOrd="0" parTransId="{38BE613A-9F2B-4146-97AD-9E493BE4A9DD}" sibTransId="{4083BD89-9932-40D0-BEEC-0AC1C62E2221}"/>
    <dgm:cxn modelId="{34FB8A84-7AA9-4A6A-B880-DCD9BE2D4B29}" type="presOf" srcId="{33343643-F475-4651-9C7E-19D2E6D9B776}" destId="{E076E856-9544-44C0-A2A0-50493C1A039B}" srcOrd="0" destOrd="0" presId="urn:microsoft.com/office/officeart/2005/8/layout/radial2"/>
    <dgm:cxn modelId="{680109D1-9B85-4A2C-8331-023F84B6A9A4}" type="presOf" srcId="{2962766D-3E16-4CCD-8B01-B0FB3AB0E86B}" destId="{E161CC4D-E5E4-485A-BD7E-4F9E10A7B519}" srcOrd="0" destOrd="0" presId="urn:microsoft.com/office/officeart/2005/8/layout/radial2"/>
    <dgm:cxn modelId="{0E0C56BA-F1D8-42BE-B318-171677BBE7D7}" srcId="{33343643-F475-4651-9C7E-19D2E6D9B776}" destId="{B3BE70FF-5B89-4145-8BEC-F820D481B05C}" srcOrd="1" destOrd="0" parTransId="{2962766D-3E16-4CCD-8B01-B0FB3AB0E86B}" sibTransId="{F281B902-9110-4313-9330-DEC50B22C235}"/>
    <dgm:cxn modelId="{EE1C1A69-0B39-4A12-A50F-4EDD653F82EB}" type="presOf" srcId="{2921854E-F13B-49F1-B7D7-2DCE6440C6CC}" destId="{F6A931C4-309B-4627-B057-0D250DF3B285}" srcOrd="0" destOrd="0" presId="urn:microsoft.com/office/officeart/2005/8/layout/radial2"/>
    <dgm:cxn modelId="{BEDEB2AD-71FC-473E-B6C5-5B15C07FE265}" type="presOf" srcId="{8B6D55C9-9838-40A4-AA29-FC8878273E8D}" destId="{A81DA80D-93E1-4030-8DD0-0D205D2B24AE}" srcOrd="0" destOrd="0" presId="urn:microsoft.com/office/officeart/2005/8/layout/radial2"/>
    <dgm:cxn modelId="{CD1470B9-71B1-4E96-B7DF-3EB66D491D4F}" type="presParOf" srcId="{E076E856-9544-44C0-A2A0-50493C1A039B}" destId="{8D459E10-327B-45C0-8365-4C3C6C715397}" srcOrd="0" destOrd="0" presId="urn:microsoft.com/office/officeart/2005/8/layout/radial2"/>
    <dgm:cxn modelId="{D9CE2CF3-A80D-4205-89E4-290471CADCB1}" type="presParOf" srcId="{8D459E10-327B-45C0-8365-4C3C6C715397}" destId="{4BDD531F-77F7-41EC-A392-D5BDFEE5806C}" srcOrd="0" destOrd="0" presId="urn:microsoft.com/office/officeart/2005/8/layout/radial2"/>
    <dgm:cxn modelId="{5BDF7A4A-C31E-4C4B-A6F9-22FAF7A70328}" type="presParOf" srcId="{4BDD531F-77F7-41EC-A392-D5BDFEE5806C}" destId="{DF72D593-3CFA-46E2-B9A5-5CC257E020FB}" srcOrd="0" destOrd="0" presId="urn:microsoft.com/office/officeart/2005/8/layout/radial2"/>
    <dgm:cxn modelId="{889E08B3-0338-4EB5-BA2C-ECF2F52A63DF}" type="presParOf" srcId="{4BDD531F-77F7-41EC-A392-D5BDFEE5806C}" destId="{464B20CC-104D-475F-AEB1-D8AA8867227A}" srcOrd="1" destOrd="0" presId="urn:microsoft.com/office/officeart/2005/8/layout/radial2"/>
    <dgm:cxn modelId="{BECAE6B7-9CDC-45DD-8779-25CEB68EECD2}" type="presParOf" srcId="{8D459E10-327B-45C0-8365-4C3C6C715397}" destId="{E8E10960-E2C2-4F7B-9FFF-48D9444A0C0C}" srcOrd="1" destOrd="0" presId="urn:microsoft.com/office/officeart/2005/8/layout/radial2"/>
    <dgm:cxn modelId="{D6502139-64A0-4331-9AB6-06CFD0BCBA6E}" type="presParOf" srcId="{8D459E10-327B-45C0-8365-4C3C6C715397}" destId="{1DE46FB0-FA2E-4D75-AFD6-D90F7F321D65}" srcOrd="2" destOrd="0" presId="urn:microsoft.com/office/officeart/2005/8/layout/radial2"/>
    <dgm:cxn modelId="{1F9974DC-6EB3-4805-AEA2-5E4276646CA3}" type="presParOf" srcId="{1DE46FB0-FA2E-4D75-AFD6-D90F7F321D65}" destId="{A81DA80D-93E1-4030-8DD0-0D205D2B24AE}" srcOrd="0" destOrd="0" presId="urn:microsoft.com/office/officeart/2005/8/layout/radial2"/>
    <dgm:cxn modelId="{994C2AE4-3F61-4035-8911-ED7DAB650FD7}" type="presParOf" srcId="{1DE46FB0-FA2E-4D75-AFD6-D90F7F321D65}" destId="{3FCF90BB-81F2-4DFE-A351-B9698A6E3C28}" srcOrd="1" destOrd="0" presId="urn:microsoft.com/office/officeart/2005/8/layout/radial2"/>
    <dgm:cxn modelId="{97E8A3EF-3A2F-4CF9-BDF2-F34F75CCFB80}" type="presParOf" srcId="{8D459E10-327B-45C0-8365-4C3C6C715397}" destId="{E161CC4D-E5E4-485A-BD7E-4F9E10A7B519}" srcOrd="3" destOrd="0" presId="urn:microsoft.com/office/officeart/2005/8/layout/radial2"/>
    <dgm:cxn modelId="{129685FE-93C5-43B7-B8DB-5DDE3A4ED5DC}" type="presParOf" srcId="{8D459E10-327B-45C0-8365-4C3C6C715397}" destId="{20F9730B-0494-46C9-8F90-0AB32F72B84D}" srcOrd="4" destOrd="0" presId="urn:microsoft.com/office/officeart/2005/8/layout/radial2"/>
    <dgm:cxn modelId="{81613CA8-81FD-48B1-B2DB-B862CE5294DC}" type="presParOf" srcId="{20F9730B-0494-46C9-8F90-0AB32F72B84D}" destId="{A920CE54-22CA-4D52-BAA5-E0655BAB4EDA}" srcOrd="0" destOrd="0" presId="urn:microsoft.com/office/officeart/2005/8/layout/radial2"/>
    <dgm:cxn modelId="{02C8F94B-DF3C-4049-8013-783236FF2DE0}" type="presParOf" srcId="{20F9730B-0494-46C9-8F90-0AB32F72B84D}" destId="{0559FD6B-5242-4860-8E47-91A85C8E9462}" srcOrd="1" destOrd="0" presId="urn:microsoft.com/office/officeart/2005/8/layout/radial2"/>
    <dgm:cxn modelId="{95B10EC8-08F7-40DE-9E60-6ED2C37269C7}" type="presParOf" srcId="{8D459E10-327B-45C0-8365-4C3C6C715397}" destId="{3C616C1D-5912-4940-AB4F-FE63FD124405}" srcOrd="5" destOrd="0" presId="urn:microsoft.com/office/officeart/2005/8/layout/radial2"/>
    <dgm:cxn modelId="{4DCA5DE7-FFDB-4F6F-AB83-210C3DCBA748}" type="presParOf" srcId="{8D459E10-327B-45C0-8365-4C3C6C715397}" destId="{87A7394F-42FE-47C6-8A6B-1A781591A0D8}" srcOrd="6" destOrd="0" presId="urn:microsoft.com/office/officeart/2005/8/layout/radial2"/>
    <dgm:cxn modelId="{A986D0E6-D52A-4024-96B8-6E90F7E1809D}" type="presParOf" srcId="{87A7394F-42FE-47C6-8A6B-1A781591A0D8}" destId="{F6A931C4-309B-4627-B057-0D250DF3B285}" srcOrd="0" destOrd="0" presId="urn:microsoft.com/office/officeart/2005/8/layout/radial2"/>
    <dgm:cxn modelId="{8938112C-060D-492D-8447-D2E1948A92DC}" type="presParOf" srcId="{87A7394F-42FE-47C6-8A6B-1A781591A0D8}" destId="{D4B2B3D9-6672-413C-B1B7-61B16EBAAF19}"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71E60-B81C-4156-BE73-DE40BBCC34AE}">
      <dsp:nvSpPr>
        <dsp:cNvPr id="0" name=""/>
        <dsp:cNvSpPr/>
      </dsp:nvSpPr>
      <dsp:spPr>
        <a:xfrm>
          <a:off x="3501806" y="219"/>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AAD</a:t>
          </a:r>
          <a:endParaRPr lang="en-NZ" sz="1600" kern="1200" dirty="0"/>
        </a:p>
      </dsp:txBody>
      <dsp:txXfrm>
        <a:off x="3690337" y="188750"/>
        <a:ext cx="910307" cy="910307"/>
      </dsp:txXfrm>
    </dsp:sp>
    <dsp:sp modelId="{7C769210-6C0A-42BB-A1E7-58381443831A}">
      <dsp:nvSpPr>
        <dsp:cNvPr id="0" name=""/>
        <dsp:cNvSpPr/>
      </dsp:nvSpPr>
      <dsp:spPr>
        <a:xfrm rot="1542857">
          <a:off x="4836852" y="842287"/>
          <a:ext cx="343393"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a:off x="4841953" y="906835"/>
        <a:ext cx="240375" cy="260693"/>
      </dsp:txXfrm>
    </dsp:sp>
    <dsp:sp modelId="{56C8B5E9-E6D3-47EF-A47E-42CAFCBE499F}">
      <dsp:nvSpPr>
        <dsp:cNvPr id="0" name=""/>
        <dsp:cNvSpPr/>
      </dsp:nvSpPr>
      <dsp:spPr>
        <a:xfrm>
          <a:off x="5245435" y="839907"/>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ACS</a:t>
          </a:r>
          <a:endParaRPr lang="en-NZ" sz="1600" kern="1200" dirty="0"/>
        </a:p>
      </dsp:txBody>
      <dsp:txXfrm>
        <a:off x="5433966" y="1028438"/>
        <a:ext cx="910307" cy="910307"/>
      </dsp:txXfrm>
    </dsp:sp>
    <dsp:sp modelId="{5F6B89D3-A197-4398-9CBE-8B9F1FF48D18}">
      <dsp:nvSpPr>
        <dsp:cNvPr id="0" name=""/>
        <dsp:cNvSpPr/>
      </dsp:nvSpPr>
      <dsp:spPr>
        <a:xfrm rot="4628571">
          <a:off x="5930581" y="2200253"/>
          <a:ext cx="343393"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a:off x="5970628" y="2236932"/>
        <a:ext cx="240375" cy="260693"/>
      </dsp:txXfrm>
    </dsp:sp>
    <dsp:sp modelId="{7AF7FEE9-6B16-4595-A7B0-56CC95314596}">
      <dsp:nvSpPr>
        <dsp:cNvPr id="0" name=""/>
        <dsp:cNvSpPr/>
      </dsp:nvSpPr>
      <dsp:spPr>
        <a:xfrm>
          <a:off x="5676076" y="2726668"/>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Graph</a:t>
          </a:r>
        </a:p>
        <a:p>
          <a:pPr lvl="0" algn="ctr" defTabSz="711200">
            <a:lnSpc>
              <a:spcPct val="90000"/>
            </a:lnSpc>
            <a:spcBef>
              <a:spcPct val="0"/>
            </a:spcBef>
            <a:spcAft>
              <a:spcPct val="35000"/>
            </a:spcAft>
          </a:pPr>
          <a:r>
            <a:rPr lang="en-NZ" sz="1600" kern="1200" dirty="0" smtClean="0"/>
            <a:t>Explorer</a:t>
          </a:r>
          <a:endParaRPr lang="en-NZ" sz="1600" kern="1200" dirty="0"/>
        </a:p>
      </dsp:txBody>
      <dsp:txXfrm>
        <a:off x="5864607" y="2915199"/>
        <a:ext cx="910307" cy="910307"/>
      </dsp:txXfrm>
    </dsp:sp>
    <dsp:sp modelId="{85577CBF-3E5D-45AA-A026-29A948DC7D82}">
      <dsp:nvSpPr>
        <dsp:cNvPr id="0" name=""/>
        <dsp:cNvSpPr/>
      </dsp:nvSpPr>
      <dsp:spPr>
        <a:xfrm rot="7714286">
          <a:off x="5550809" y="3902043"/>
          <a:ext cx="343393"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rot="10800000">
        <a:off x="5634433" y="3948669"/>
        <a:ext cx="240375" cy="260693"/>
      </dsp:txXfrm>
    </dsp:sp>
    <dsp:sp modelId="{AB426D58-DCA1-4A1A-BF49-B81D5AC10747}">
      <dsp:nvSpPr>
        <dsp:cNvPr id="0" name=""/>
        <dsp:cNvSpPr/>
      </dsp:nvSpPr>
      <dsp:spPr>
        <a:xfrm>
          <a:off x="4469447" y="4239732"/>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ADAL</a:t>
          </a:r>
          <a:endParaRPr lang="en-NZ" sz="1600" kern="1200" dirty="0"/>
        </a:p>
      </dsp:txBody>
      <dsp:txXfrm>
        <a:off x="4657978" y="4428263"/>
        <a:ext cx="910307" cy="910307"/>
      </dsp:txXfrm>
    </dsp:sp>
    <dsp:sp modelId="{CD2A9D08-3F32-4E65-AFA3-F5DE2F2C6D99}">
      <dsp:nvSpPr>
        <dsp:cNvPr id="0" name=""/>
        <dsp:cNvSpPr/>
      </dsp:nvSpPr>
      <dsp:spPr>
        <a:xfrm rot="10799598">
          <a:off x="4025135" y="4666282"/>
          <a:ext cx="313980"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rot="10800000">
        <a:off x="4119329" y="4753173"/>
        <a:ext cx="219786" cy="260693"/>
      </dsp:txXfrm>
    </dsp:sp>
    <dsp:sp modelId="{6C5DE5FE-1DDF-4DD2-9564-0E20B4F4864A}">
      <dsp:nvSpPr>
        <dsp:cNvPr id="0" name=""/>
        <dsp:cNvSpPr/>
      </dsp:nvSpPr>
      <dsp:spPr>
        <a:xfrm>
          <a:off x="2589662" y="4239952"/>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PIM</a:t>
          </a:r>
          <a:endParaRPr lang="en-NZ" sz="1600" kern="1200" dirty="0"/>
        </a:p>
      </dsp:txBody>
      <dsp:txXfrm>
        <a:off x="2778193" y="4428483"/>
        <a:ext cx="910307" cy="910307"/>
      </dsp:txXfrm>
    </dsp:sp>
    <dsp:sp modelId="{9E9470D7-39D2-49F0-A31D-7AB20CFA33D1}">
      <dsp:nvSpPr>
        <dsp:cNvPr id="0" name=""/>
        <dsp:cNvSpPr/>
      </dsp:nvSpPr>
      <dsp:spPr>
        <a:xfrm rot="13804976">
          <a:off x="2458608" y="3939204"/>
          <a:ext cx="332690"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rot="10800000">
        <a:off x="2540533" y="4064376"/>
        <a:ext cx="232883" cy="260693"/>
      </dsp:txXfrm>
    </dsp:sp>
    <dsp:sp modelId="{CE9596CD-C581-4001-8CCA-6FD43EDEC1AE}">
      <dsp:nvSpPr>
        <dsp:cNvPr id="0" name=""/>
        <dsp:cNvSpPr/>
      </dsp:nvSpPr>
      <dsp:spPr>
        <a:xfrm>
          <a:off x="1360792" y="2771130"/>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Access Panel</a:t>
          </a:r>
          <a:endParaRPr lang="en-NZ" sz="1600" kern="1200" dirty="0"/>
        </a:p>
      </dsp:txBody>
      <dsp:txXfrm>
        <a:off x="1549323" y="2959661"/>
        <a:ext cx="910307" cy="910307"/>
      </dsp:txXfrm>
    </dsp:sp>
    <dsp:sp modelId="{4D5961C8-5EBC-4F2E-8D97-A7EA5F31056E}">
      <dsp:nvSpPr>
        <dsp:cNvPr id="0" name=""/>
        <dsp:cNvSpPr/>
      </dsp:nvSpPr>
      <dsp:spPr>
        <a:xfrm rot="16892419">
          <a:off x="2027618" y="2268063"/>
          <a:ext cx="333300"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a:off x="2067611" y="2403944"/>
        <a:ext cx="233310" cy="260693"/>
      </dsp:txXfrm>
    </dsp:sp>
    <dsp:sp modelId="{872D4384-ADBF-4D89-8F37-6824A1BE543B}">
      <dsp:nvSpPr>
        <dsp:cNvPr id="0" name=""/>
        <dsp:cNvSpPr/>
      </dsp:nvSpPr>
      <dsp:spPr>
        <a:xfrm>
          <a:off x="1744150" y="893629"/>
          <a:ext cx="1287369" cy="128736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NZ" sz="1600" kern="1200" dirty="0" smtClean="0"/>
            <a:t>Protocols</a:t>
          </a:r>
          <a:endParaRPr lang="en-NZ" sz="1600" kern="1200" dirty="0"/>
        </a:p>
      </dsp:txBody>
      <dsp:txXfrm>
        <a:off x="1932681" y="1082160"/>
        <a:ext cx="910307" cy="910307"/>
      </dsp:txXfrm>
    </dsp:sp>
    <dsp:sp modelId="{2F581433-37C6-41A1-AF73-CB9DA5DEB533}">
      <dsp:nvSpPr>
        <dsp:cNvPr id="0" name=""/>
        <dsp:cNvSpPr/>
      </dsp:nvSpPr>
      <dsp:spPr>
        <a:xfrm rot="19983357">
          <a:off x="3076169" y="878016"/>
          <a:ext cx="362686" cy="43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NZ" sz="1300" kern="1200" dirty="0"/>
        </a:p>
      </dsp:txBody>
      <dsp:txXfrm>
        <a:off x="3082074" y="989564"/>
        <a:ext cx="253880" cy="2606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16C1D-5912-4940-AB4F-FE63FD124405}">
      <dsp:nvSpPr>
        <dsp:cNvPr id="0" name=""/>
        <dsp:cNvSpPr/>
      </dsp:nvSpPr>
      <dsp:spPr>
        <a:xfrm rot="2074787">
          <a:off x="2625904" y="3722868"/>
          <a:ext cx="1241324" cy="57656"/>
        </a:xfrm>
        <a:custGeom>
          <a:avLst/>
          <a:gdLst/>
          <a:ahLst/>
          <a:cxnLst/>
          <a:rect l="0" t="0" r="0" b="0"/>
          <a:pathLst>
            <a:path>
              <a:moveTo>
                <a:pt x="0" y="28828"/>
              </a:moveTo>
              <a:lnTo>
                <a:pt x="1241324" y="2882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61CC4D-E5E4-485A-BD7E-4F9E10A7B519}">
      <dsp:nvSpPr>
        <dsp:cNvPr id="0" name=""/>
        <dsp:cNvSpPr/>
      </dsp:nvSpPr>
      <dsp:spPr>
        <a:xfrm rot="11586">
          <a:off x="2735546" y="2737039"/>
          <a:ext cx="2391365" cy="57656"/>
        </a:xfrm>
        <a:custGeom>
          <a:avLst/>
          <a:gdLst/>
          <a:ahLst/>
          <a:cxnLst/>
          <a:rect l="0" t="0" r="0" b="0"/>
          <a:pathLst>
            <a:path>
              <a:moveTo>
                <a:pt x="0" y="28828"/>
              </a:moveTo>
              <a:lnTo>
                <a:pt x="2391365" y="2882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E10960-E2C2-4F7B-9FFF-48D9444A0C0C}">
      <dsp:nvSpPr>
        <dsp:cNvPr id="0" name=""/>
        <dsp:cNvSpPr/>
      </dsp:nvSpPr>
      <dsp:spPr>
        <a:xfrm rot="19523217">
          <a:off x="2623008" y="1727153"/>
          <a:ext cx="1271740" cy="57656"/>
        </a:xfrm>
        <a:custGeom>
          <a:avLst/>
          <a:gdLst/>
          <a:ahLst/>
          <a:cxnLst/>
          <a:rect l="0" t="0" r="0" b="0"/>
          <a:pathLst>
            <a:path>
              <a:moveTo>
                <a:pt x="0" y="28828"/>
              </a:moveTo>
              <a:lnTo>
                <a:pt x="1271740" y="2882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4B20CC-104D-475F-AEB1-D8AA8867227A}">
      <dsp:nvSpPr>
        <dsp:cNvPr id="0" name=""/>
        <dsp:cNvSpPr/>
      </dsp:nvSpPr>
      <dsp:spPr>
        <a:xfrm>
          <a:off x="154087" y="1109950"/>
          <a:ext cx="3303936" cy="329750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DA80D-93E1-4030-8DD0-0D205D2B24AE}">
      <dsp:nvSpPr>
        <dsp:cNvPr id="0" name=""/>
        <dsp:cNvSpPr/>
      </dsp:nvSpPr>
      <dsp:spPr>
        <a:xfrm>
          <a:off x="3602860" y="-288218"/>
          <a:ext cx="2105868" cy="216012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NZ" sz="2400" kern="1200" dirty="0" smtClean="0"/>
            <a:t>Users</a:t>
          </a:r>
          <a:endParaRPr lang="en-NZ" sz="2400" kern="1200" dirty="0"/>
        </a:p>
      </dsp:txBody>
      <dsp:txXfrm>
        <a:off x="3911257" y="28125"/>
        <a:ext cx="1489074" cy="1527438"/>
      </dsp:txXfrm>
    </dsp:sp>
    <dsp:sp modelId="{A920CE54-22CA-4D52-BAA5-E0655BAB4EDA}">
      <dsp:nvSpPr>
        <dsp:cNvPr id="0" name=""/>
        <dsp:cNvSpPr/>
      </dsp:nvSpPr>
      <dsp:spPr>
        <a:xfrm>
          <a:off x="5126898" y="1707683"/>
          <a:ext cx="2114488" cy="213155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en-NZ" sz="2000" kern="1200" dirty="0"/>
        </a:p>
      </dsp:txBody>
      <dsp:txXfrm>
        <a:off x="5436558" y="2019842"/>
        <a:ext cx="1495168" cy="1507236"/>
      </dsp:txXfrm>
    </dsp:sp>
    <dsp:sp modelId="{F6A931C4-309B-4627-B057-0D250DF3B285}">
      <dsp:nvSpPr>
        <dsp:cNvPr id="0" name=""/>
        <dsp:cNvSpPr/>
      </dsp:nvSpPr>
      <dsp:spPr>
        <a:xfrm>
          <a:off x="3561557" y="3635593"/>
          <a:ext cx="2195562" cy="217994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NZ" sz="2400" kern="1200" dirty="0" smtClean="0"/>
            <a:t>Attributes</a:t>
          </a:r>
          <a:endParaRPr lang="en-NZ" sz="2400" kern="1200" dirty="0"/>
        </a:p>
      </dsp:txBody>
      <dsp:txXfrm>
        <a:off x="3883090" y="3954839"/>
        <a:ext cx="1552496" cy="15414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16C1D-5912-4940-AB4F-FE63FD124405}">
      <dsp:nvSpPr>
        <dsp:cNvPr id="0" name=""/>
        <dsp:cNvSpPr/>
      </dsp:nvSpPr>
      <dsp:spPr>
        <a:xfrm rot="2074787">
          <a:off x="2625904" y="3722868"/>
          <a:ext cx="1241324" cy="57656"/>
        </a:xfrm>
        <a:custGeom>
          <a:avLst/>
          <a:gdLst/>
          <a:ahLst/>
          <a:cxnLst/>
          <a:rect l="0" t="0" r="0" b="0"/>
          <a:pathLst>
            <a:path>
              <a:moveTo>
                <a:pt x="0" y="28828"/>
              </a:moveTo>
              <a:lnTo>
                <a:pt x="1241324" y="2882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61CC4D-E5E4-485A-BD7E-4F9E10A7B519}">
      <dsp:nvSpPr>
        <dsp:cNvPr id="0" name=""/>
        <dsp:cNvSpPr/>
      </dsp:nvSpPr>
      <dsp:spPr>
        <a:xfrm rot="11586">
          <a:off x="2735546" y="2737039"/>
          <a:ext cx="2391365" cy="57656"/>
        </a:xfrm>
        <a:custGeom>
          <a:avLst/>
          <a:gdLst/>
          <a:ahLst/>
          <a:cxnLst/>
          <a:rect l="0" t="0" r="0" b="0"/>
          <a:pathLst>
            <a:path>
              <a:moveTo>
                <a:pt x="0" y="28828"/>
              </a:moveTo>
              <a:lnTo>
                <a:pt x="2391365" y="2882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E10960-E2C2-4F7B-9FFF-48D9444A0C0C}">
      <dsp:nvSpPr>
        <dsp:cNvPr id="0" name=""/>
        <dsp:cNvSpPr/>
      </dsp:nvSpPr>
      <dsp:spPr>
        <a:xfrm rot="19523217">
          <a:off x="2623008" y="1727153"/>
          <a:ext cx="1271740" cy="57656"/>
        </a:xfrm>
        <a:custGeom>
          <a:avLst/>
          <a:gdLst/>
          <a:ahLst/>
          <a:cxnLst/>
          <a:rect l="0" t="0" r="0" b="0"/>
          <a:pathLst>
            <a:path>
              <a:moveTo>
                <a:pt x="0" y="28828"/>
              </a:moveTo>
              <a:lnTo>
                <a:pt x="1271740" y="2882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4B20CC-104D-475F-AEB1-D8AA8867227A}">
      <dsp:nvSpPr>
        <dsp:cNvPr id="0" name=""/>
        <dsp:cNvSpPr/>
      </dsp:nvSpPr>
      <dsp:spPr>
        <a:xfrm>
          <a:off x="154087" y="1109950"/>
          <a:ext cx="3303936" cy="3297509"/>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DA80D-93E1-4030-8DD0-0D205D2B24AE}">
      <dsp:nvSpPr>
        <dsp:cNvPr id="0" name=""/>
        <dsp:cNvSpPr/>
      </dsp:nvSpPr>
      <dsp:spPr>
        <a:xfrm>
          <a:off x="3602860" y="-288218"/>
          <a:ext cx="2105868" cy="216012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NZ" sz="2800" kern="1200" dirty="0" smtClean="0"/>
            <a:t>Printers</a:t>
          </a:r>
          <a:endParaRPr lang="en-NZ" sz="2800" kern="1200" dirty="0"/>
        </a:p>
      </dsp:txBody>
      <dsp:txXfrm>
        <a:off x="3911257" y="28125"/>
        <a:ext cx="1489074" cy="1527438"/>
      </dsp:txXfrm>
    </dsp:sp>
    <dsp:sp modelId="{A920CE54-22CA-4D52-BAA5-E0655BAB4EDA}">
      <dsp:nvSpPr>
        <dsp:cNvPr id="0" name=""/>
        <dsp:cNvSpPr/>
      </dsp:nvSpPr>
      <dsp:spPr>
        <a:xfrm>
          <a:off x="5126898" y="1707683"/>
          <a:ext cx="2114488" cy="213155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en-NZ" sz="2000" kern="1200" dirty="0"/>
        </a:p>
      </dsp:txBody>
      <dsp:txXfrm>
        <a:off x="5436558" y="2019842"/>
        <a:ext cx="1495168" cy="1507236"/>
      </dsp:txXfrm>
    </dsp:sp>
    <dsp:sp modelId="{F6A931C4-309B-4627-B057-0D250DF3B285}">
      <dsp:nvSpPr>
        <dsp:cNvPr id="0" name=""/>
        <dsp:cNvSpPr/>
      </dsp:nvSpPr>
      <dsp:spPr>
        <a:xfrm>
          <a:off x="3561557" y="3635593"/>
          <a:ext cx="2195562" cy="217994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endParaRPr lang="en-NZ" sz="2700" kern="1200" dirty="0" smtClean="0"/>
        </a:p>
      </dsp:txBody>
      <dsp:txXfrm>
        <a:off x="3883090" y="3954839"/>
        <a:ext cx="1552496" cy="154145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gradFill>
                  <a:gsLst>
                    <a:gs pos="1250">
                      <a:schemeClr val="tx1"/>
                    </a:gs>
                    <a:gs pos="100000">
                      <a:schemeClr val="tx1"/>
                    </a:gs>
                  </a:gsLst>
                  <a:lin ang="5400000" scaled="0"/>
                </a:gradFill>
                <a:latin typeface="Segoe UI" pitchFamily="34" charset="0"/>
              </a:rPr>
              <a:t>TechEd 2013</a:t>
            </a:r>
            <a:endParaRPr lang="en-US" dirty="0">
              <a:gradFill>
                <a:gsLst>
                  <a:gs pos="1250">
                    <a:schemeClr val="tx1"/>
                  </a:gs>
                  <a:gs pos="100000">
                    <a:schemeClr val="tx1"/>
                  </a:gs>
                </a:gsLst>
                <a:lin ang="5400000" scaled="0"/>
              </a:gradFill>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8/4/2015 8:53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gradFill>
                  <a:gsLst>
                    <a:gs pos="1250">
                      <a:schemeClr val="tx1"/>
                    </a:gs>
                    <a:gs pos="100000">
                      <a:schemeClr val="tx1"/>
                    </a:gs>
                  </a:gsLst>
                  <a:lin ang="5400000" scaled="0"/>
                </a:gradFill>
                <a:latin typeface="Segoe UI" pitchFamily="34" charset="0"/>
              </a:defRPr>
            </a:lvl1pPr>
          </a:lstStyle>
          <a:p>
            <a:r>
              <a:rPr lang="en-US" dirty="0" smtClean="0"/>
              <a:t>TechEd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8/4/2015 8:53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367498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58"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6" y="2125663"/>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59999" y="2125678"/>
            <a:ext cx="9606709" cy="1828786"/>
          </a:xfrm>
          <a:noFill/>
        </p:spPr>
        <p:txBody>
          <a:bodyPr lIns="180000" tIns="180000" rIns="180000" bIns="180000"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1" y="3955786"/>
            <a:ext cx="6327456" cy="1828007"/>
          </a:xfrm>
          <a:noFill/>
        </p:spPr>
        <p:txBody>
          <a:bodyPr lIns="180000" tIns="180000" rIns="180000" bIns="180000">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15" y="339989"/>
            <a:ext cx="2574853" cy="1287427"/>
          </a:xfrm>
          <a:prstGeom prst="rect">
            <a:avLst/>
          </a:prstGeom>
        </p:spPr>
      </p:pic>
      <p:sp>
        <p:nvSpPr>
          <p:cNvPr id="121" name="Text Placeholder 4"/>
          <p:cNvSpPr>
            <a:spLocks noGrp="1"/>
          </p:cNvSpPr>
          <p:nvPr>
            <p:ph type="body" sz="quarter" idx="14" hasCustomPrompt="1"/>
          </p:nvPr>
        </p:nvSpPr>
        <p:spPr>
          <a:xfrm>
            <a:off x="6687457" y="3955786"/>
            <a:ext cx="3279251" cy="1828007"/>
          </a:xfrm>
          <a:noFill/>
        </p:spPr>
        <p:txBody>
          <a:bodyPr lIns="180000" tIns="180000" rIns="180000" bIns="180000">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4" y="6236900"/>
            <a:ext cx="1552931" cy="33266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61249" y="4053296"/>
            <a:ext cx="1106651" cy="1632985"/>
          </a:xfrm>
          <a:prstGeom prst="rect">
            <a:avLst/>
          </a:prstGeom>
        </p:spPr>
      </p:pic>
    </p:spTree>
    <p:extLst>
      <p:ext uri="{BB962C8B-B14F-4D97-AF65-F5344CB8AC3E}">
        <p14:creationId xmlns:p14="http://schemas.microsoft.com/office/powerpoint/2010/main" val="2306570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8711443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372" y="0"/>
            <a:ext cx="12534900" cy="699452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937" y="284936"/>
            <a:ext cx="11910600" cy="6424653"/>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80241" y="479775"/>
            <a:ext cx="1300462" cy="277369"/>
          </a:xfrm>
          <a:prstGeom prst="rect">
            <a:avLst/>
          </a:prstGeom>
        </p:spPr>
      </p:pic>
      <p:sp>
        <p:nvSpPr>
          <p:cNvPr id="2" name="Title 1"/>
          <p:cNvSpPr>
            <a:spLocks noGrp="1"/>
          </p:cNvSpPr>
          <p:nvPr userDrawn="1">
            <p:ph type="ctrTitle" hasCustomPrompt="1"/>
          </p:nvPr>
        </p:nvSpPr>
        <p:spPr>
          <a:xfrm>
            <a:off x="274638" y="2142636"/>
            <a:ext cx="11228387" cy="1720381"/>
          </a:xfrm>
        </p:spPr>
        <p:txBody>
          <a:bodyPr/>
          <a:lstStyle>
            <a:lvl1pPr>
              <a:defRPr sz="6000"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306707825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372" y="0"/>
            <a:ext cx="12534900" cy="6994526"/>
          </a:xfrm>
          <a:prstGeom prst="rect">
            <a:avLst/>
          </a:prstGeom>
        </p:spPr>
      </p:pic>
      <p:sp>
        <p:nvSpPr>
          <p:cNvPr id="2" name="Title 1"/>
          <p:cNvSpPr>
            <a:spLocks noGrp="1"/>
          </p:cNvSpPr>
          <p:nvPr>
            <p:ph type="ctrTitle" hasCustomPrompt="1"/>
          </p:nvPr>
        </p:nvSpPr>
        <p:spPr>
          <a:xfrm>
            <a:off x="274638" y="2142636"/>
            <a:ext cx="11228387" cy="1720381"/>
          </a:xfrm>
        </p:spPr>
        <p:txBody>
          <a:bodyPr/>
          <a:lstStyle>
            <a:lvl1pPr>
              <a:defRPr sz="6000"/>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80241" y="479775"/>
            <a:ext cx="1300462" cy="277369"/>
          </a:xfrm>
          <a:prstGeom prst="rect">
            <a:avLst/>
          </a:prstGeom>
        </p:spPr>
      </p:pic>
    </p:spTree>
    <p:extLst>
      <p:ext uri="{BB962C8B-B14F-4D97-AF65-F5344CB8AC3E}">
        <p14:creationId xmlns:p14="http://schemas.microsoft.com/office/powerpoint/2010/main" val="170658733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651570" cy="6994526"/>
          </a:xfrm>
          <a:prstGeom prst="rect">
            <a:avLst/>
          </a:prstGeom>
        </p:spPr>
      </p:pic>
      <p:sp>
        <p:nvSpPr>
          <p:cNvPr id="7" name="Rectangle 6"/>
          <p:cNvSpPr/>
          <p:nvPr userDrawn="1"/>
        </p:nvSpPr>
        <p:spPr bwMode="auto">
          <a:xfrm>
            <a:off x="274638" y="296863"/>
            <a:ext cx="5486400" cy="5486400"/>
          </a:xfrm>
          <a:prstGeom prst="rect">
            <a:avLst/>
          </a:prstGeom>
          <a:solidFill>
            <a:schemeClr val="accent4">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961731" y="449437"/>
            <a:ext cx="1304123" cy="285764"/>
          </a:xfrm>
          <a:prstGeom prst="rect">
            <a:avLst/>
          </a:prstGeom>
        </p:spPr>
      </p:pic>
    </p:spTree>
    <p:extLst>
      <p:ext uri="{BB962C8B-B14F-4D97-AF65-F5344CB8AC3E}">
        <p14:creationId xmlns:p14="http://schemas.microsoft.com/office/powerpoint/2010/main" val="352716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426014" y="3628284"/>
            <a:ext cx="2249424" cy="2249424"/>
          </a:xfrm>
          <a:solidFill>
            <a:schemeClr val="accent3"/>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Quote</a:t>
            </a:r>
          </a:p>
          <a:p>
            <a:pPr lvl="0"/>
            <a:r>
              <a:rPr lang="en-US" smtClean="0"/>
              <a:t>statement</a:t>
            </a:r>
          </a:p>
          <a:p>
            <a:pPr lvl="0"/>
            <a:r>
              <a:rPr lang="en-US" smtClean="0"/>
              <a:t>here</a:t>
            </a:r>
            <a:endParaRPr lang="en-US"/>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1" name="Text Placeholder 5"/>
          <p:cNvSpPr>
            <a:spLocks noGrp="1"/>
          </p:cNvSpPr>
          <p:nvPr>
            <p:ph type="body" sz="quarter" idx="16" hasCustomPrompt="1"/>
          </p:nvPr>
        </p:nvSpPr>
        <p:spPr>
          <a:xfrm>
            <a:off x="9418638"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22" name="Text Placeholder 5"/>
          <p:cNvSpPr>
            <a:spLocks noGrp="1"/>
          </p:cNvSpPr>
          <p:nvPr>
            <p:ph type="body" sz="quarter" idx="17" hasCustomPrompt="1"/>
          </p:nvPr>
        </p:nvSpPr>
        <p:spPr>
          <a:xfrm>
            <a:off x="9418638"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Tree>
    <p:extLst>
      <p:ext uri="{BB962C8B-B14F-4D97-AF65-F5344CB8AC3E}">
        <p14:creationId xmlns:p14="http://schemas.microsoft.com/office/powerpoint/2010/main" val="1196413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7404744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706119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7758184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smtClean="0"/>
              <a:t>Title only</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1422539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91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51562382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61331183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81835572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46465323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58696275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1"/>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093381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400"/>
              </a:lnSpc>
              <a:spcBef>
                <a:spcPts val="3600"/>
              </a:spcBef>
              <a:buNone/>
              <a:defRPr sz="3000" baseline="0">
                <a:solidFill>
                  <a:schemeClr val="tx2"/>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smtClean="0"/>
              <a:t>Lorem ipsum dolor sit amet, consectetur adipiscing elit. Suspendisse eu justo tempus. </a:t>
            </a:r>
          </a:p>
          <a:p>
            <a:pPr lvl="0"/>
            <a:r>
              <a:rPr lang="en-US" smtClean="0"/>
              <a:t>Aenean porttitor pulvinar lorem, </a:t>
            </a:r>
            <a:br>
              <a:rPr lang="en-US" smtClean="0"/>
            </a:br>
            <a:r>
              <a:rPr lang="en-US" smtClean="0"/>
              <a:t>eu accumsan purus mattis nec. </a:t>
            </a:r>
          </a:p>
          <a:p>
            <a:pPr lvl="0"/>
            <a:r>
              <a:rPr lang="en-US" smtClean="0"/>
              <a:t>Cum sociis natoque penatibus </a:t>
            </a:r>
            <a:br>
              <a:rPr lang="en-US" smtClean="0"/>
            </a:br>
            <a:r>
              <a:rPr lang="en-US" smtClean="0"/>
              <a:t>et magnis dis parturient montes, nascetur ridiculus mus.</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Tree>
    <p:extLst>
      <p:ext uri="{BB962C8B-B14F-4D97-AF65-F5344CB8AC3E}">
        <p14:creationId xmlns:p14="http://schemas.microsoft.com/office/powerpoint/2010/main" val="287808958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1"/>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94273345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282792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0405845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9969600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55428227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p:spPr>
        <p:txBody>
          <a:bodyPr lIns="146304" tIns="91440" rIns="146304" bIns="91440"/>
          <a:lstStyle>
            <a:lvl1pPr marL="0" indent="0">
              <a:lnSpc>
                <a:spcPct val="90000"/>
              </a:lnSpc>
              <a:buFontTx/>
              <a:buNone/>
              <a:defRPr sz="48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74819"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06396916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74819" y="375657"/>
            <a:ext cx="6400613"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23336" y="1091909"/>
            <a:ext cx="2743200" cy="2743200"/>
          </a:xfrm>
        </p:spPr>
        <p:txBody>
          <a:bodyPr lIns="146304" tIns="91440" rIns="146304" bIns="91440">
            <a:noAutofit/>
          </a:bodyPr>
          <a:lstStyle>
            <a:lvl1pPr marL="0" indent="0">
              <a:buFontTx/>
              <a:buNone/>
              <a:defRPr sz="2400">
                <a:solidFill>
                  <a:schemeClr val="tx2"/>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8854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55346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418383"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23336" y="3954455"/>
            <a:ext cx="2743200" cy="2560671"/>
          </a:xfrm>
        </p:spPr>
        <p:txBody>
          <a:bodyPr lIns="182880" tIns="146304" bIns="146304">
            <a:noAutofit/>
          </a:bodyPr>
          <a:lstStyle>
            <a:lvl1pPr marL="0" indent="0">
              <a:lnSpc>
                <a:spcPct val="90000"/>
              </a:lnSpc>
              <a:spcBef>
                <a:spcPts val="300"/>
              </a:spcBef>
              <a:spcAft>
                <a:spcPts val="600"/>
              </a:spcAft>
              <a:buFontTx/>
              <a:buNone/>
              <a:defRPr sz="1200" b="0">
                <a:solidFill>
                  <a:schemeClr val="tx2"/>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88627" y="3954457"/>
            <a:ext cx="2742914" cy="2560643"/>
          </a:xfrm>
        </p:spPr>
        <p:txBody>
          <a:bodyPr lIns="182880" tIns="146304" bIns="146304">
            <a:noAutofit/>
          </a:bodyPr>
          <a:lstStyle>
            <a:lvl1pPr marL="0" indent="0">
              <a:lnSpc>
                <a:spcPts val="1440"/>
              </a:lnSpc>
              <a:spcBef>
                <a:spcPts val="300"/>
              </a:spcBef>
              <a:spcAft>
                <a:spcPts val="600"/>
              </a:spcAft>
              <a:buFontTx/>
              <a:buNone/>
              <a:defRPr sz="1200" b="0">
                <a:solidFill>
                  <a:schemeClr val="tx2"/>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418638" y="3954457"/>
            <a:ext cx="2742914" cy="2560643"/>
          </a:xfrm>
        </p:spPr>
        <p:txBody>
          <a:bodyPr lIns="182880" tIns="146304" bIns="146304">
            <a:noAutofit/>
          </a:bodyPr>
          <a:lstStyle>
            <a:lvl1pPr marL="0" indent="0">
              <a:lnSpc>
                <a:spcPts val="1440"/>
              </a:lnSpc>
              <a:spcBef>
                <a:spcPts val="300"/>
              </a:spcBef>
              <a:spcAft>
                <a:spcPts val="600"/>
              </a:spcAft>
              <a:buFontTx/>
              <a:buNone/>
              <a:defRPr sz="1200" b="0">
                <a:solidFill>
                  <a:schemeClr val="tx2"/>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553632" y="3954457"/>
            <a:ext cx="2742914" cy="2560643"/>
          </a:xfrm>
        </p:spPr>
        <p:txBody>
          <a:bodyPr lIns="182880" tIns="146304" bIns="146304">
            <a:noAutofit/>
          </a:bodyPr>
          <a:lstStyle>
            <a:lvl1pPr marL="0" indent="0">
              <a:lnSpc>
                <a:spcPts val="1440"/>
              </a:lnSpc>
              <a:spcBef>
                <a:spcPts val="300"/>
              </a:spcBef>
              <a:spcAft>
                <a:spcPts val="600"/>
              </a:spcAft>
              <a:buFontTx/>
              <a:buNone/>
              <a:defRPr sz="1200" b="0">
                <a:solidFill>
                  <a:schemeClr val="tx2"/>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67320832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90401147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88363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y Background No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48696098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87009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339950702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54468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63pt Title Only">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200"/>
              </a:spcBef>
              <a:spcAft>
                <a:spcPts val="2400"/>
              </a:spcAft>
              <a:buFontTx/>
              <a:buNone/>
              <a:defRPr lang="en-US" sz="5200" b="0" i="0" kern="1200" spc="0" baseline="0" dirty="0" smtClean="0">
                <a:solidFill>
                  <a:schemeClr val="tx2"/>
                </a:solidFill>
                <a:latin typeface="+mj-lt"/>
                <a:ea typeface="+mn-ea"/>
                <a:cs typeface="+mn-cs"/>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smtClean="0"/>
              <a:t>Click to edit Master text styles</a:t>
            </a:r>
          </a:p>
        </p:txBody>
      </p:sp>
    </p:spTree>
    <p:extLst>
      <p:ext uri="{BB962C8B-B14F-4D97-AF65-F5344CB8AC3E}">
        <p14:creationId xmlns:p14="http://schemas.microsoft.com/office/powerpoint/2010/main" val="29251827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23307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58"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6" y="2125663"/>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59999" y="2125678"/>
            <a:ext cx="9606709" cy="1828786"/>
          </a:xfrm>
          <a:noFill/>
        </p:spPr>
        <p:txBody>
          <a:bodyPr lIns="180000" tIns="180000" rIns="180000" bIns="180000"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1" y="3955786"/>
            <a:ext cx="6327456" cy="1828007"/>
          </a:xfrm>
          <a:noFill/>
        </p:spPr>
        <p:txBody>
          <a:bodyPr lIns="180000" tIns="180000" rIns="180000" bIns="180000">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15" y="339989"/>
            <a:ext cx="2574853" cy="1287427"/>
          </a:xfrm>
          <a:prstGeom prst="rect">
            <a:avLst/>
          </a:prstGeom>
        </p:spPr>
      </p:pic>
      <p:sp>
        <p:nvSpPr>
          <p:cNvPr id="121" name="Text Placeholder 4"/>
          <p:cNvSpPr>
            <a:spLocks noGrp="1"/>
          </p:cNvSpPr>
          <p:nvPr>
            <p:ph type="body" sz="quarter" idx="14" hasCustomPrompt="1"/>
          </p:nvPr>
        </p:nvSpPr>
        <p:spPr>
          <a:xfrm>
            <a:off x="6687457" y="3955786"/>
            <a:ext cx="3279251" cy="1828007"/>
          </a:xfrm>
          <a:noFill/>
        </p:spPr>
        <p:txBody>
          <a:bodyPr lIns="180000" tIns="180000" rIns="180000" bIns="180000">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4" y="6236900"/>
            <a:ext cx="1552931" cy="33266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08638" y="2821767"/>
            <a:ext cx="2766239" cy="2950655"/>
          </a:xfrm>
          <a:prstGeom prst="rect">
            <a:avLst/>
          </a:prstGeom>
        </p:spPr>
      </p:pic>
      <p:sp>
        <p:nvSpPr>
          <p:cNvPr id="15" name="Rectangle 14"/>
          <p:cNvSpPr/>
          <p:nvPr userDrawn="1"/>
        </p:nvSpPr>
        <p:spPr bwMode="auto">
          <a:xfrm>
            <a:off x="10185200" y="4307143"/>
            <a:ext cx="1032095" cy="15685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998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622943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3110352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4612927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2213571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545678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112296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9837550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7570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75868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329358"/>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5130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823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0185449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09910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155233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536732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414987412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8354008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42145030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612006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065061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1066892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1820628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554769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219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7163401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58"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6" y="2125663"/>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59999" y="2125678"/>
            <a:ext cx="9606709" cy="1828786"/>
          </a:xfrm>
          <a:noFill/>
        </p:spPr>
        <p:txBody>
          <a:bodyPr lIns="180000" tIns="180000" rIns="180000" bIns="180000"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1" y="3955786"/>
            <a:ext cx="6327456" cy="1828007"/>
          </a:xfrm>
          <a:noFill/>
        </p:spPr>
        <p:txBody>
          <a:bodyPr lIns="180000" tIns="180000" rIns="180000" bIns="180000">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15" y="339989"/>
            <a:ext cx="2574853" cy="1287427"/>
          </a:xfrm>
          <a:prstGeom prst="rect">
            <a:avLst/>
          </a:prstGeom>
        </p:spPr>
      </p:pic>
      <p:sp>
        <p:nvSpPr>
          <p:cNvPr id="121" name="Text Placeholder 4"/>
          <p:cNvSpPr>
            <a:spLocks noGrp="1"/>
          </p:cNvSpPr>
          <p:nvPr>
            <p:ph type="body" sz="quarter" idx="14" hasCustomPrompt="1"/>
          </p:nvPr>
        </p:nvSpPr>
        <p:spPr>
          <a:xfrm>
            <a:off x="6687457" y="3955786"/>
            <a:ext cx="3279251" cy="1828007"/>
          </a:xfrm>
          <a:noFill/>
        </p:spPr>
        <p:txBody>
          <a:bodyPr lIns="180000" tIns="180000" rIns="180000" bIns="180000">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4" y="6236900"/>
            <a:ext cx="1552931" cy="33266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61249" y="4053296"/>
            <a:ext cx="1106651" cy="1632985"/>
          </a:xfrm>
          <a:prstGeom prst="rect">
            <a:avLst/>
          </a:prstGeom>
        </p:spPr>
      </p:pic>
    </p:spTree>
    <p:extLst>
      <p:ext uri="{BB962C8B-B14F-4D97-AF65-F5344CB8AC3E}">
        <p14:creationId xmlns:p14="http://schemas.microsoft.com/office/powerpoint/2010/main" val="58857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36169551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2361562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034204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377384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435893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564382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71978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899268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48840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04702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81934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665054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a:xfrm>
            <a:off x="621824" y="6482889"/>
            <a:ext cx="2901844" cy="372394"/>
          </a:xfrm>
          <a:prstGeom prst="rect">
            <a:avLst/>
          </a:prstGeom>
        </p:spPr>
        <p:txBody>
          <a:bodyPr lIns="111026" tIns="55513" rIns="111026" bIns="55513"/>
          <a:lstStyle/>
          <a:p>
            <a:fld id="{B7AAF4A0-113C-4509-8EA8-883ED571C26D}" type="datetimeFigureOut">
              <a:rPr lang="en-NZ" smtClean="0">
                <a:solidFill>
                  <a:srgbClr val="FFFFFF"/>
                </a:solidFill>
              </a:rPr>
              <a:pPr/>
              <a:t>4/08/2015</a:t>
            </a:fld>
            <a:endParaRPr lang="en-NZ" dirty="0">
              <a:solidFill>
                <a:srgbClr val="FFFFFF"/>
              </a:solidFill>
            </a:endParaRPr>
          </a:p>
        </p:txBody>
      </p:sp>
      <p:sp>
        <p:nvSpPr>
          <p:cNvPr id="5" name="Footer Placeholder 4"/>
          <p:cNvSpPr>
            <a:spLocks noGrp="1"/>
          </p:cNvSpPr>
          <p:nvPr>
            <p:ph type="ftr" sz="quarter" idx="11"/>
          </p:nvPr>
        </p:nvSpPr>
        <p:spPr>
          <a:xfrm>
            <a:off x="4249129" y="6482889"/>
            <a:ext cx="3938217" cy="372394"/>
          </a:xfrm>
          <a:prstGeom prst="rect">
            <a:avLst/>
          </a:prstGeom>
        </p:spPr>
        <p:txBody>
          <a:bodyPr lIns="111026" tIns="55513" rIns="111026" bIns="55513"/>
          <a:lstStyle/>
          <a:p>
            <a:endParaRPr lang="en-NZ" dirty="0">
              <a:solidFill>
                <a:srgbClr val="FFFFFF"/>
              </a:solidFill>
            </a:endParaRPr>
          </a:p>
        </p:txBody>
      </p:sp>
      <p:sp>
        <p:nvSpPr>
          <p:cNvPr id="6" name="Slide Number Placeholder 5"/>
          <p:cNvSpPr>
            <a:spLocks noGrp="1"/>
          </p:cNvSpPr>
          <p:nvPr>
            <p:ph type="sldNum" sz="quarter" idx="12"/>
          </p:nvPr>
        </p:nvSpPr>
        <p:spPr>
          <a:xfrm>
            <a:off x="8912807" y="6482889"/>
            <a:ext cx="2901844" cy="372394"/>
          </a:xfrm>
          <a:prstGeom prst="rect">
            <a:avLst/>
          </a:prstGeom>
        </p:spPr>
        <p:txBody>
          <a:bodyPr lIns="111026" tIns="55513" rIns="111026" bIns="55513"/>
          <a:lstStyle/>
          <a:p>
            <a:fld id="{088166C1-F496-49EF-91BA-8228A7A7D785}" type="slidenum">
              <a:rPr lang="en-NZ" smtClean="0">
                <a:solidFill>
                  <a:srgbClr val="FFFFFF"/>
                </a:solidFill>
              </a:rPr>
              <a:pPr/>
              <a:t>‹#›</a:t>
            </a:fld>
            <a:endParaRPr lang="en-NZ" dirty="0">
              <a:solidFill>
                <a:srgbClr val="FFFFFF"/>
              </a:solidFill>
            </a:endParaRPr>
          </a:p>
        </p:txBody>
      </p:sp>
    </p:spTree>
    <p:extLst>
      <p:ext uri="{BB962C8B-B14F-4D97-AF65-F5344CB8AC3E}">
        <p14:creationId xmlns:p14="http://schemas.microsoft.com/office/powerpoint/2010/main" val="2677041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3.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19.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theme" Target="../theme/theme5.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89" r:id="rId1"/>
    <p:sldLayoutId id="2147484185" r:id="rId2"/>
    <p:sldLayoutId id="2147484186" r:id="rId3"/>
    <p:sldLayoutId id="2147484130" r:id="rId4"/>
    <p:sldLayoutId id="2147484101" r:id="rId5"/>
    <p:sldLayoutId id="2147484102" r:id="rId6"/>
    <p:sldLayoutId id="2147484098" r:id="rId7"/>
    <p:sldLayoutId id="2147484092" r:id="rId8"/>
    <p:sldLayoutId id="2147484093" r:id="rId9"/>
    <p:sldLayoutId id="2147484127" r:id="rId10"/>
    <p:sldLayoutId id="2147484128" r:id="rId11"/>
    <p:sldLayoutId id="2147484129" r:id="rId12"/>
    <p:sldLayoutId id="2147484094"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tx2"/>
                </a:solidFill>
                <a:latin typeface="+mn-lt"/>
                <a:ea typeface="+mn-ea"/>
                <a:cs typeface="+mn-cs"/>
              </a:defRPr>
            </a:lvl1pPr>
          </a:lstStyle>
          <a:p>
            <a:r>
              <a:rPr dirty="0" smtClean="0">
                <a:solidFill>
                  <a:srgbClr val="505050"/>
                </a:solidFill>
              </a:rPr>
              <a:t>Microsoft Confidential</a:t>
            </a:r>
            <a:endParaRPr dirty="0">
              <a:solidFill>
                <a:srgbClr val="505050"/>
              </a:solidFill>
            </a:endParaRPr>
          </a:p>
        </p:txBody>
      </p:sp>
      <p:sp>
        <p:nvSpPr>
          <p:cNvPr id="5"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890907781"/>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 id="2147484203" r:id="rId12"/>
    <p:sldLayoutId id="2147484204" r:id="rId13"/>
    <p:sldLayoutId id="2147484205" r:id="rId14"/>
    <p:sldLayoutId id="2147484206" r:id="rId15"/>
    <p:sldLayoutId id="2147484207" r:id="rId16"/>
    <p:sldLayoutId id="2147484208" r:id="rId17"/>
    <p:sldLayoutId id="2147484209" r:id="rId18"/>
    <p:sldLayoutId id="2147484210" r:id="rId19"/>
    <p:sldLayoutId id="2147484211" r:id="rId20"/>
    <p:sldLayoutId id="2147484212" r:id="rId21"/>
    <p:sldLayoutId id="2147484213" r:id="rId22"/>
    <p:sldLayoutId id="2147484214" r:id="rId23"/>
    <p:sldLayoutId id="2147484215" r:id="rId24"/>
    <p:sldLayoutId id="2147484216" r:id="rId25"/>
    <p:sldLayoutId id="2147484217" r:id="rId26"/>
    <p:sldLayoutId id="2147484218" r:id="rId27"/>
    <p:sldLayoutId id="2147484219" r:id="rId28"/>
    <p:sldLayoutId id="2147484290"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tx2"/>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userDrawn="1">
          <p15:clr>
            <a:srgbClr val="F26B43"/>
          </p15:clr>
        </p15:guide>
        <p15:guide id="2" pos="391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51904905"/>
      </p:ext>
    </p:extLst>
  </p:cSld>
  <p:clrMap bg1="dk1" tx1="lt1" bg2="dk2" tx2="lt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93231387"/>
      </p:ext>
    </p:extLst>
  </p:cSld>
  <p:clrMap bg1="dk1" tx1="lt1" bg2="dk2" tx2="lt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2879762"/>
      </p:ext>
    </p:extLst>
  </p:cSld>
  <p:clrMap bg1="dk1" tx1="lt1" bg2="dk2" tx2="lt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xml"/><Relationship Id="rId1" Type="http://schemas.openxmlformats.org/officeDocument/2006/relationships/slideLayout" Target="../slideLayouts/slideLayout59.xml"/><Relationship Id="rId4" Type="http://schemas.openxmlformats.org/officeDocument/2006/relationships/image" Target="../media/image21.emf"/></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7.xml"/><Relationship Id="rId5" Type="http://schemas.openxmlformats.org/officeDocument/2006/relationships/image" Target="../media/image46.WMF"/><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mailto:Joe@Contoso.com" TargetMode="External"/><Relationship Id="rId1" Type="http://schemas.openxmlformats.org/officeDocument/2006/relationships/slideLayout" Target="../slideLayouts/slideLayout67.xml"/><Relationship Id="rId5" Type="http://schemas.openxmlformats.org/officeDocument/2006/relationships/image" Target="../media/image45.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png"/><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50.png"/><Relationship Id="rId7" Type="http://schemas.openxmlformats.org/officeDocument/2006/relationships/image" Target="../media/image43.emf"/><Relationship Id="rId2" Type="http://schemas.openxmlformats.org/officeDocument/2006/relationships/image" Target="../media/image49.png"/><Relationship Id="rId1" Type="http://schemas.openxmlformats.org/officeDocument/2006/relationships/slideLayout" Target="../slideLayouts/slideLayout6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hyperlink" Target="https://channel9.msdn.com/Events/Build/2015/2-738" TargetMode="External"/><Relationship Id="rId2" Type="http://schemas.openxmlformats.org/officeDocument/2006/relationships/hyperlink" Target="http://blogs.technet.com/b/askpfeplat/" TargetMode="External"/><Relationship Id="rId1" Type="http://schemas.openxmlformats.org/officeDocument/2006/relationships/slideLayout" Target="../slideLayouts/slideLayout42.xml"/><Relationship Id="rId4" Type="http://schemas.openxmlformats.org/officeDocument/2006/relationships/hyperlink" Target="https://www.sovelto.fi/application/files/5014/2202/0991/Mika_Seitsonen_AzureAD_seminaari_20150123.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9052" y="1175083"/>
            <a:ext cx="11889564" cy="917575"/>
          </a:xfrm>
        </p:spPr>
        <p:txBody>
          <a:bodyPr/>
          <a:lstStyle/>
          <a:p>
            <a:r>
              <a:rPr lang="en-NZ" b="1" dirty="0"/>
              <a:t>Azure Active Directory for non-developers</a:t>
            </a:r>
            <a:endParaRPr lang="en-NZ" dirty="0"/>
          </a:p>
        </p:txBody>
      </p:sp>
      <p:sp>
        <p:nvSpPr>
          <p:cNvPr id="5" name="Text Placeholder 4"/>
          <p:cNvSpPr>
            <a:spLocks noGrp="1"/>
          </p:cNvSpPr>
          <p:nvPr>
            <p:ph type="body" sz="quarter" idx="10"/>
          </p:nvPr>
        </p:nvSpPr>
        <p:spPr>
          <a:xfrm>
            <a:off x="274638" y="1212850"/>
            <a:ext cx="11887200" cy="4801314"/>
          </a:xfrm>
        </p:spPr>
        <p:txBody>
          <a:bodyPr/>
          <a:lstStyle/>
          <a:p>
            <a:endParaRPr lang="en-NZ" dirty="0" smtClean="0"/>
          </a:p>
          <a:p>
            <a:endParaRPr lang="en-NZ" dirty="0" smtClean="0"/>
          </a:p>
          <a:p>
            <a:endParaRPr lang="en-NZ" dirty="0"/>
          </a:p>
          <a:p>
            <a:endParaRPr lang="en-NZ" dirty="0" smtClean="0"/>
          </a:p>
          <a:p>
            <a:r>
              <a:rPr lang="en-NZ" dirty="0" smtClean="0"/>
              <a:t>Rory Braybrook</a:t>
            </a:r>
          </a:p>
          <a:p>
            <a:endParaRPr lang="en-NZ" dirty="0"/>
          </a:p>
          <a:p>
            <a:r>
              <a:rPr lang="en-NZ" dirty="0" smtClean="0"/>
              <a:t>@rbrayb</a:t>
            </a:r>
            <a:endParaRPr lang="en-NZ" dirty="0"/>
          </a:p>
        </p:txBody>
      </p:sp>
    </p:spTree>
    <p:extLst>
      <p:ext uri="{BB962C8B-B14F-4D97-AF65-F5344CB8AC3E}">
        <p14:creationId xmlns:p14="http://schemas.microsoft.com/office/powerpoint/2010/main" val="321388850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dirty="0" smtClean="0"/>
              <a:t>AAD – one size fits all</a:t>
            </a:r>
            <a:endParaRPr lang="en-NZ" dirty="0"/>
          </a:p>
        </p:txBody>
      </p:sp>
      <p:sp>
        <p:nvSpPr>
          <p:cNvPr id="5" name="Oval 4"/>
          <p:cNvSpPr/>
          <p:nvPr/>
        </p:nvSpPr>
        <p:spPr bwMode="auto">
          <a:xfrm>
            <a:off x="1200150" y="2800348"/>
            <a:ext cx="2886075" cy="28575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6958013" y="2057400"/>
            <a:ext cx="4329112" cy="43291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1071568" y="3757625"/>
            <a:ext cx="3228968" cy="1092607"/>
          </a:xfrm>
          <a:prstGeom prst="rect">
            <a:avLst/>
          </a:prstGeom>
          <a:noFill/>
        </p:spPr>
        <p:txBody>
          <a:bodyPr wrap="square" lIns="182880" tIns="146304" rIns="182880" bIns="146304" rtlCol="0">
            <a:spAutoFit/>
          </a:bodyPr>
          <a:lstStyle/>
          <a:p>
            <a:pPr>
              <a:lnSpc>
                <a:spcPct val="90000"/>
              </a:lnSpc>
              <a:spcAft>
                <a:spcPts val="600"/>
              </a:spcAft>
            </a:pPr>
            <a:r>
              <a:rPr lang="en-NZ" sz="2800" b="1" dirty="0" smtClean="0">
                <a:gradFill>
                  <a:gsLst>
                    <a:gs pos="2917">
                      <a:schemeClr val="tx1"/>
                    </a:gs>
                    <a:gs pos="30000">
                      <a:schemeClr val="tx1"/>
                    </a:gs>
                  </a:gsLst>
                  <a:lin ang="5400000" scaled="0"/>
                </a:gradFill>
              </a:rPr>
              <a:t>Small companies</a:t>
            </a:r>
          </a:p>
          <a:p>
            <a:pPr>
              <a:lnSpc>
                <a:spcPct val="90000"/>
              </a:lnSpc>
              <a:spcAft>
                <a:spcPts val="600"/>
              </a:spcAft>
            </a:pPr>
            <a:r>
              <a:rPr lang="en-NZ" sz="2400" dirty="0" smtClean="0">
                <a:gradFill>
                  <a:gsLst>
                    <a:gs pos="2917">
                      <a:schemeClr val="tx1"/>
                    </a:gs>
                    <a:gs pos="30000">
                      <a:schemeClr val="tx1"/>
                    </a:gs>
                  </a:gsLst>
                  <a:lin ang="5400000" scaled="0"/>
                </a:gradFill>
              </a:rPr>
              <a:t>    Main repository</a:t>
            </a:r>
          </a:p>
        </p:txBody>
      </p:sp>
      <p:sp>
        <p:nvSpPr>
          <p:cNvPr id="8" name="TextBox 7"/>
          <p:cNvSpPr txBox="1"/>
          <p:nvPr/>
        </p:nvSpPr>
        <p:spPr>
          <a:xfrm>
            <a:off x="7586663" y="3343275"/>
            <a:ext cx="3228975" cy="1501950"/>
          </a:xfrm>
          <a:prstGeom prst="rect">
            <a:avLst/>
          </a:prstGeom>
          <a:noFill/>
        </p:spPr>
        <p:txBody>
          <a:bodyPr wrap="square" lIns="182880" tIns="146304" rIns="182880" bIns="146304" rtlCol="0">
            <a:spAutoFit/>
          </a:bodyPr>
          <a:lstStyle/>
          <a:p>
            <a:pPr>
              <a:lnSpc>
                <a:spcPct val="90000"/>
              </a:lnSpc>
              <a:spcAft>
                <a:spcPts val="600"/>
              </a:spcAft>
            </a:pPr>
            <a:r>
              <a:rPr lang="en-NZ" sz="2800" b="1" dirty="0" smtClean="0">
                <a:gradFill>
                  <a:gsLst>
                    <a:gs pos="2917">
                      <a:schemeClr val="tx1"/>
                    </a:gs>
                    <a:gs pos="30000">
                      <a:schemeClr val="tx1"/>
                    </a:gs>
                  </a:gsLst>
                  <a:lin ang="5400000" scaled="0"/>
                </a:gradFill>
              </a:rPr>
              <a:t>Large companies</a:t>
            </a:r>
          </a:p>
          <a:p>
            <a:pPr>
              <a:lnSpc>
                <a:spcPct val="90000"/>
              </a:lnSpc>
              <a:spcAft>
                <a:spcPts val="600"/>
              </a:spcAft>
            </a:pPr>
            <a:r>
              <a:rPr lang="en-NZ" sz="2400" dirty="0" smtClean="0">
                <a:gradFill>
                  <a:gsLst>
                    <a:gs pos="2917">
                      <a:schemeClr val="tx1"/>
                    </a:gs>
                    <a:gs pos="30000">
                      <a:schemeClr val="tx1"/>
                    </a:gs>
                  </a:gsLst>
                  <a:lin ang="5400000" scaled="0"/>
                </a:gradFill>
              </a:rPr>
              <a:t>Projection of </a:t>
            </a:r>
          </a:p>
          <a:p>
            <a:pPr>
              <a:lnSpc>
                <a:spcPct val="90000"/>
              </a:lnSpc>
              <a:spcAft>
                <a:spcPts val="600"/>
              </a:spcAft>
            </a:pPr>
            <a:r>
              <a:rPr lang="en-NZ" sz="2400" dirty="0" smtClean="0">
                <a:gradFill>
                  <a:gsLst>
                    <a:gs pos="2917">
                      <a:schemeClr val="tx1"/>
                    </a:gs>
                    <a:gs pos="30000">
                      <a:schemeClr val="tx1"/>
                    </a:gs>
                  </a:gsLst>
                  <a:lin ang="5400000" scaled="0"/>
                </a:gradFill>
              </a:rPr>
              <a:t>on premises AD</a:t>
            </a:r>
          </a:p>
        </p:txBody>
      </p:sp>
      <p:sp>
        <p:nvSpPr>
          <p:cNvPr id="9" name="Striped Right Arrow 8"/>
          <p:cNvSpPr/>
          <p:nvPr/>
        </p:nvSpPr>
        <p:spPr bwMode="auto">
          <a:xfrm>
            <a:off x="4300536" y="3957634"/>
            <a:ext cx="2543173" cy="658987"/>
          </a:xfrm>
          <a:prstGeom prst="striped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129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142276051"/>
              </p:ext>
            </p:extLst>
          </p:nvPr>
        </p:nvGraphicFramePr>
        <p:xfrm>
          <a:off x="2633187" y="733601"/>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7639665" y="3166255"/>
            <a:ext cx="2359742"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err="1" smtClean="0">
                <a:gradFill>
                  <a:gsLst>
                    <a:gs pos="2917">
                      <a:schemeClr val="tx1"/>
                    </a:gs>
                    <a:gs pos="30000">
                      <a:schemeClr val="tx1"/>
                    </a:gs>
                  </a:gsLst>
                  <a:lin ang="5400000" scaled="0"/>
                </a:gradFill>
              </a:rPr>
              <a:t>Authn</a:t>
            </a:r>
            <a:r>
              <a:rPr lang="en-NZ" sz="2400" dirty="0" smtClean="0">
                <a:gradFill>
                  <a:gsLst>
                    <a:gs pos="2917">
                      <a:schemeClr val="tx1"/>
                    </a:gs>
                    <a:gs pos="30000">
                      <a:schemeClr val="tx1"/>
                    </a:gs>
                  </a:gsLst>
                  <a:lin ang="5400000" scaled="0"/>
                </a:gradFill>
              </a:rPr>
              <a:t> / </a:t>
            </a:r>
            <a:r>
              <a:rPr lang="en-NZ" sz="2400" dirty="0" err="1" smtClean="0">
                <a:gradFill>
                  <a:gsLst>
                    <a:gs pos="2917">
                      <a:schemeClr val="tx1"/>
                    </a:gs>
                    <a:gs pos="30000">
                      <a:schemeClr val="tx1"/>
                    </a:gs>
                  </a:gsLst>
                  <a:lin ang="5400000" scaled="0"/>
                </a:gradFill>
              </a:rPr>
              <a:t>Authz</a:t>
            </a:r>
            <a:endParaRPr lang="en-NZ" sz="2400" dirty="0" smtClean="0">
              <a:gradFill>
                <a:gsLst>
                  <a:gs pos="2917">
                    <a:schemeClr val="tx1"/>
                  </a:gs>
                  <a:gs pos="30000">
                    <a:schemeClr val="tx1"/>
                  </a:gs>
                </a:gsLst>
                <a:lin ang="5400000" scaled="0"/>
              </a:gradFill>
            </a:endParaRPr>
          </a:p>
        </p:txBody>
      </p:sp>
      <p:sp>
        <p:nvSpPr>
          <p:cNvPr id="4" name="TextBox 3"/>
          <p:cNvSpPr txBox="1"/>
          <p:nvPr/>
        </p:nvSpPr>
        <p:spPr>
          <a:xfrm>
            <a:off x="2625213" y="2462986"/>
            <a:ext cx="3480619" cy="2034403"/>
          </a:xfrm>
          <a:prstGeom prst="rect">
            <a:avLst/>
          </a:prstGeom>
          <a:noFill/>
        </p:spPr>
        <p:txBody>
          <a:bodyPr wrap="square" lIns="182880" tIns="146304" rIns="182880" bIns="146304" rtlCol="0">
            <a:spAutoFit/>
          </a:bodyPr>
          <a:lstStyle/>
          <a:p>
            <a:pPr algn="ctr">
              <a:lnSpc>
                <a:spcPct val="90000"/>
              </a:lnSpc>
              <a:spcAft>
                <a:spcPts val="600"/>
              </a:spcAft>
            </a:pPr>
            <a:r>
              <a:rPr lang="en-NZ" sz="6000" dirty="0" smtClean="0">
                <a:gradFill>
                  <a:gsLst>
                    <a:gs pos="2917">
                      <a:schemeClr val="tx1"/>
                    </a:gs>
                    <a:gs pos="30000">
                      <a:schemeClr val="tx1"/>
                    </a:gs>
                  </a:gsLst>
                  <a:lin ang="5400000" scaled="0"/>
                </a:gradFill>
                <a:latin typeface="+mj-lt"/>
              </a:rPr>
              <a:t>AAD</a:t>
            </a:r>
          </a:p>
          <a:p>
            <a:pPr algn="ctr">
              <a:lnSpc>
                <a:spcPct val="90000"/>
              </a:lnSpc>
              <a:spcAft>
                <a:spcPts val="600"/>
              </a:spcAft>
            </a:pPr>
            <a:r>
              <a:rPr lang="en-NZ" sz="6000" dirty="0" smtClean="0">
                <a:gradFill>
                  <a:gsLst>
                    <a:gs pos="2917">
                      <a:schemeClr val="tx1"/>
                    </a:gs>
                    <a:gs pos="30000">
                      <a:schemeClr val="tx1"/>
                    </a:gs>
                  </a:gsLst>
                  <a:lin ang="5400000" scaled="0"/>
                </a:gradFill>
                <a:latin typeface="+mj-lt"/>
              </a:rPr>
              <a:t>targets</a:t>
            </a:r>
          </a:p>
        </p:txBody>
      </p:sp>
    </p:spTree>
    <p:extLst>
      <p:ext uri="{BB962C8B-B14F-4D97-AF65-F5344CB8AC3E}">
        <p14:creationId xmlns:p14="http://schemas.microsoft.com/office/powerpoint/2010/main" val="2697351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41197247"/>
              </p:ext>
            </p:extLst>
          </p:nvPr>
        </p:nvGraphicFramePr>
        <p:xfrm>
          <a:off x="2633187" y="733601"/>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7772399" y="3082407"/>
            <a:ext cx="2168012" cy="1037207"/>
          </a:xfrm>
          <a:prstGeom prst="rect">
            <a:avLst/>
          </a:prstGeom>
          <a:noFill/>
        </p:spPr>
        <p:txBody>
          <a:bodyPr wrap="square" lIns="182880" tIns="146304" rIns="182880" bIns="146304" rtlCol="0">
            <a:spAutoFit/>
          </a:bodyPr>
          <a:lstStyle/>
          <a:p>
            <a:pPr algn="ctr">
              <a:lnSpc>
                <a:spcPct val="90000"/>
              </a:lnSpc>
              <a:spcAft>
                <a:spcPts val="600"/>
              </a:spcAft>
            </a:pPr>
            <a:r>
              <a:rPr lang="en-NZ" sz="2400" dirty="0" smtClean="0">
                <a:gradFill>
                  <a:gsLst>
                    <a:gs pos="2917">
                      <a:schemeClr val="tx1"/>
                    </a:gs>
                    <a:gs pos="30000">
                      <a:schemeClr val="tx1"/>
                    </a:gs>
                  </a:gsLst>
                  <a:lin ang="5400000" scaled="0"/>
                </a:gradFill>
              </a:rPr>
              <a:t>Management</a:t>
            </a:r>
          </a:p>
          <a:p>
            <a:pPr algn="ctr">
              <a:lnSpc>
                <a:spcPct val="90000"/>
              </a:lnSpc>
              <a:spcAft>
                <a:spcPts val="600"/>
              </a:spcAft>
            </a:pPr>
            <a:r>
              <a:rPr lang="en-NZ" sz="2400" dirty="0" smtClean="0">
                <a:gradFill>
                  <a:gsLst>
                    <a:gs pos="2917">
                      <a:schemeClr val="tx1"/>
                    </a:gs>
                    <a:gs pos="30000">
                      <a:schemeClr val="tx1"/>
                    </a:gs>
                  </a:gsLst>
                  <a:lin ang="5400000" scaled="0"/>
                </a:gradFill>
              </a:rPr>
              <a:t>of devices</a:t>
            </a:r>
          </a:p>
        </p:txBody>
      </p:sp>
      <p:sp>
        <p:nvSpPr>
          <p:cNvPr id="4" name="TextBox 3"/>
          <p:cNvSpPr txBox="1"/>
          <p:nvPr/>
        </p:nvSpPr>
        <p:spPr>
          <a:xfrm>
            <a:off x="2625213" y="2509820"/>
            <a:ext cx="3480619" cy="1646605"/>
          </a:xfrm>
          <a:prstGeom prst="rect">
            <a:avLst/>
          </a:prstGeom>
          <a:noFill/>
        </p:spPr>
        <p:txBody>
          <a:bodyPr wrap="square" lIns="182880" tIns="146304" rIns="182880" bIns="146304" rtlCol="0">
            <a:spAutoFit/>
          </a:bodyPr>
          <a:lstStyle/>
          <a:p>
            <a:pPr algn="ctr">
              <a:lnSpc>
                <a:spcPct val="90000"/>
              </a:lnSpc>
              <a:spcAft>
                <a:spcPts val="600"/>
              </a:spcAft>
            </a:pPr>
            <a:r>
              <a:rPr lang="en-NZ" sz="6000" dirty="0" smtClean="0">
                <a:gradFill>
                  <a:gsLst>
                    <a:gs pos="2917">
                      <a:schemeClr val="tx1"/>
                    </a:gs>
                    <a:gs pos="30000">
                      <a:schemeClr val="tx1"/>
                    </a:gs>
                  </a:gsLst>
                  <a:lin ang="5400000" scaled="0"/>
                </a:gradFill>
                <a:latin typeface="+mj-lt"/>
              </a:rPr>
              <a:t>AAD</a:t>
            </a:r>
          </a:p>
          <a:p>
            <a:pPr algn="ctr">
              <a:lnSpc>
                <a:spcPct val="90000"/>
              </a:lnSpc>
              <a:spcAft>
                <a:spcPts val="600"/>
              </a:spcAft>
            </a:pPr>
            <a:r>
              <a:rPr lang="en-NZ" sz="2800" dirty="0" smtClean="0">
                <a:gradFill>
                  <a:gsLst>
                    <a:gs pos="2917">
                      <a:schemeClr val="tx1"/>
                    </a:gs>
                    <a:gs pos="30000">
                      <a:schemeClr val="tx1"/>
                    </a:gs>
                  </a:gsLst>
                  <a:lin ang="5400000" scaled="0"/>
                </a:gradFill>
              </a:rPr>
              <a:t>doesn’t support</a:t>
            </a:r>
          </a:p>
        </p:txBody>
      </p:sp>
      <p:sp>
        <p:nvSpPr>
          <p:cNvPr id="5" name="TextBox 4"/>
          <p:cNvSpPr txBox="1"/>
          <p:nvPr/>
        </p:nvSpPr>
        <p:spPr>
          <a:xfrm>
            <a:off x="6282814" y="5176684"/>
            <a:ext cx="2109018"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gradFill>
                  <a:gsLst>
                    <a:gs pos="2917">
                      <a:schemeClr val="tx1"/>
                    </a:gs>
                    <a:gs pos="30000">
                      <a:schemeClr val="tx1"/>
                    </a:gs>
                  </a:gsLst>
                  <a:lin ang="5400000" scaled="0"/>
                </a:gradFill>
              </a:rPr>
              <a:t>Group policy</a:t>
            </a:r>
          </a:p>
        </p:txBody>
      </p:sp>
    </p:spTree>
    <p:extLst>
      <p:ext uri="{BB962C8B-B14F-4D97-AF65-F5344CB8AC3E}">
        <p14:creationId xmlns:p14="http://schemas.microsoft.com/office/powerpoint/2010/main" val="3399885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2627245" y="5828211"/>
            <a:ext cx="7279255" cy="749873"/>
          </a:xfrm>
          <a:prstGeom prst="rect">
            <a:avLst/>
          </a:prstGeom>
        </p:spPr>
      </p:pic>
      <p:sp>
        <p:nvSpPr>
          <p:cNvPr id="8" name="Rounded Rectangle 7"/>
          <p:cNvSpPr/>
          <p:nvPr/>
        </p:nvSpPr>
        <p:spPr bwMode="auto">
          <a:xfrm>
            <a:off x="2619087" y="4926563"/>
            <a:ext cx="7277877" cy="74644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ctr"/>
            <a:r>
              <a:rPr lang="en-NZ" dirty="0" smtClean="0"/>
              <a:t>AD is hierarchical</a:t>
            </a:r>
            <a:endParaRPr lang="en-NZ" dirty="0"/>
          </a:p>
        </p:txBody>
      </p:sp>
      <p:pic>
        <p:nvPicPr>
          <p:cNvPr id="1028" name="Picture 4" descr="http://upload.wikimedia.org/wikipedia/commons/thumb/d/dd/TreeNetwork.svg/512px-TreeNetwork.svg.png"/>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4614236" y="1518938"/>
            <a:ext cx="3209731" cy="310315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824504" y="5857321"/>
            <a:ext cx="4534672" cy="683264"/>
          </a:xfrm>
          <a:prstGeom prst="rect">
            <a:avLst/>
          </a:prstGeom>
          <a:noFill/>
        </p:spPr>
        <p:txBody>
          <a:bodyPr wrap="square" lIns="182880" tIns="146304" rIns="182880" bIns="146304" rtlCol="0">
            <a:spAutoFit/>
          </a:bodyPr>
          <a:lstStyle/>
          <a:p>
            <a:pPr>
              <a:lnSpc>
                <a:spcPct val="90000"/>
              </a:lnSpc>
              <a:spcAft>
                <a:spcPts val="600"/>
              </a:spcAft>
            </a:pPr>
            <a:r>
              <a:rPr lang="en-NZ" sz="2800" dirty="0" smtClean="0">
                <a:gradFill>
                  <a:gsLst>
                    <a:gs pos="2917">
                      <a:schemeClr val="tx1"/>
                    </a:gs>
                    <a:gs pos="30000">
                      <a:schemeClr val="tx1"/>
                    </a:gs>
                  </a:gsLst>
                  <a:lin ang="5400000" scaled="0"/>
                </a:gradFill>
              </a:rPr>
              <a:t>C# API</a:t>
            </a:r>
          </a:p>
        </p:txBody>
      </p:sp>
      <p:sp>
        <p:nvSpPr>
          <p:cNvPr id="7" name="TextBox 6"/>
          <p:cNvSpPr txBox="1"/>
          <p:nvPr/>
        </p:nvSpPr>
        <p:spPr>
          <a:xfrm>
            <a:off x="2992311" y="4989165"/>
            <a:ext cx="1772814" cy="627864"/>
          </a:xfrm>
          <a:prstGeom prst="rect">
            <a:avLst/>
          </a:prstGeom>
          <a:solidFill>
            <a:schemeClr val="accent2"/>
          </a:solidFill>
        </p:spPr>
        <p:txBody>
          <a:bodyPr wrap="square" lIns="182880" tIns="146304" rIns="182880" bIns="146304" rtlCol="0">
            <a:spAutoFit/>
          </a:bodyPr>
          <a:lstStyle/>
          <a:p>
            <a:pPr>
              <a:lnSpc>
                <a:spcPct val="90000"/>
              </a:lnSpc>
              <a:spcAft>
                <a:spcPts val="600"/>
              </a:spcAft>
            </a:pPr>
            <a:r>
              <a:rPr lang="en-NZ" sz="2400" dirty="0" smtClean="0">
                <a:gradFill>
                  <a:gsLst>
                    <a:gs pos="2917">
                      <a:schemeClr val="tx1"/>
                    </a:gs>
                    <a:gs pos="30000">
                      <a:schemeClr val="tx1"/>
                    </a:gs>
                  </a:gsLst>
                  <a:lin ang="5400000" scaled="0"/>
                </a:gradFill>
              </a:rPr>
              <a:t>Based on</a:t>
            </a:r>
          </a:p>
        </p:txBody>
      </p:sp>
      <p:pic>
        <p:nvPicPr>
          <p:cNvPr id="17" name="Picture 16"/>
          <p:cNvPicPr>
            <a:picLocks noChangeAspect="1"/>
          </p:cNvPicPr>
          <p:nvPr/>
        </p:nvPicPr>
        <p:blipFill>
          <a:blip r:embed="rId4"/>
          <a:stretch>
            <a:fillRect/>
          </a:stretch>
        </p:blipFill>
        <p:spPr>
          <a:xfrm>
            <a:off x="4847386" y="4970504"/>
            <a:ext cx="4529721" cy="682811"/>
          </a:xfrm>
          <a:prstGeom prst="rect">
            <a:avLst/>
          </a:prstGeom>
        </p:spPr>
      </p:pic>
      <p:sp>
        <p:nvSpPr>
          <p:cNvPr id="21" name="TextBox 20"/>
          <p:cNvSpPr txBox="1"/>
          <p:nvPr/>
        </p:nvSpPr>
        <p:spPr>
          <a:xfrm>
            <a:off x="3029623" y="5872971"/>
            <a:ext cx="1735494" cy="627864"/>
          </a:xfrm>
          <a:prstGeom prst="rect">
            <a:avLst/>
          </a:prstGeom>
          <a:solidFill>
            <a:schemeClr val="accent2"/>
          </a:solidFill>
        </p:spPr>
        <p:txBody>
          <a:bodyPr wrap="square" lIns="182880" tIns="146304" rIns="182880" bIns="146304" rtlCol="0">
            <a:spAutoFit/>
          </a:bodyPr>
          <a:lstStyle/>
          <a:p>
            <a:pPr>
              <a:lnSpc>
                <a:spcPct val="90000"/>
              </a:lnSpc>
              <a:spcAft>
                <a:spcPts val="600"/>
              </a:spcAft>
            </a:pPr>
            <a:r>
              <a:rPr lang="en-NZ" sz="2400" dirty="0" smtClean="0">
                <a:gradFill>
                  <a:gsLst>
                    <a:gs pos="2917">
                      <a:schemeClr val="tx1"/>
                    </a:gs>
                    <a:gs pos="30000">
                      <a:schemeClr val="tx1"/>
                    </a:gs>
                  </a:gsLst>
                  <a:lin ang="5400000" scaled="0"/>
                </a:gradFill>
              </a:rPr>
              <a:t>Use</a:t>
            </a:r>
          </a:p>
        </p:txBody>
      </p:sp>
    </p:spTree>
    <p:extLst>
      <p:ext uri="{BB962C8B-B14F-4D97-AF65-F5344CB8AC3E}">
        <p14:creationId xmlns:p14="http://schemas.microsoft.com/office/powerpoint/2010/main" val="4097537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2635484" y="5842499"/>
            <a:ext cx="7279255" cy="749873"/>
          </a:xfrm>
          <a:prstGeom prst="rect">
            <a:avLst/>
          </a:prstGeom>
        </p:spPr>
      </p:pic>
      <p:sp>
        <p:nvSpPr>
          <p:cNvPr id="8" name="Rounded Rectangle 7"/>
          <p:cNvSpPr/>
          <p:nvPr/>
        </p:nvSpPr>
        <p:spPr bwMode="auto">
          <a:xfrm>
            <a:off x="2613454" y="4926563"/>
            <a:ext cx="7277877" cy="74644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pPr algn="ctr"/>
            <a:r>
              <a:rPr lang="en-NZ" dirty="0" smtClean="0"/>
              <a:t>AAD </a:t>
            </a:r>
            <a:r>
              <a:rPr lang="en-NZ" dirty="0" smtClean="0"/>
              <a:t>is not hierarchical</a:t>
            </a:r>
            <a:endParaRPr lang="en-NZ" dirty="0"/>
          </a:p>
        </p:txBody>
      </p:sp>
      <p:sp>
        <p:nvSpPr>
          <p:cNvPr id="9" name="TextBox 8"/>
          <p:cNvSpPr txBox="1"/>
          <p:nvPr/>
        </p:nvSpPr>
        <p:spPr>
          <a:xfrm>
            <a:off x="4810655" y="5857321"/>
            <a:ext cx="4534672" cy="683264"/>
          </a:xfrm>
          <a:prstGeom prst="rect">
            <a:avLst/>
          </a:prstGeom>
          <a:noFill/>
        </p:spPr>
        <p:txBody>
          <a:bodyPr wrap="square" lIns="182880" tIns="146304" rIns="182880" bIns="146304" rtlCol="0">
            <a:spAutoFit/>
          </a:bodyPr>
          <a:lstStyle/>
          <a:p>
            <a:pPr>
              <a:lnSpc>
                <a:spcPct val="90000"/>
              </a:lnSpc>
              <a:spcAft>
                <a:spcPts val="600"/>
              </a:spcAft>
            </a:pPr>
            <a:r>
              <a:rPr lang="en-NZ" sz="2800" dirty="0" smtClean="0">
                <a:gradFill>
                  <a:gsLst>
                    <a:gs pos="2917">
                      <a:schemeClr val="tx1"/>
                    </a:gs>
                    <a:gs pos="30000">
                      <a:schemeClr val="tx1"/>
                    </a:gs>
                  </a:gsLst>
                  <a:lin ang="5400000" scaled="0"/>
                </a:gradFill>
              </a:rPr>
              <a:t>Graph API based on REST</a:t>
            </a:r>
          </a:p>
        </p:txBody>
      </p:sp>
      <p:sp>
        <p:nvSpPr>
          <p:cNvPr id="7" name="TextBox 6"/>
          <p:cNvSpPr txBox="1"/>
          <p:nvPr/>
        </p:nvSpPr>
        <p:spPr>
          <a:xfrm>
            <a:off x="2992296" y="4989165"/>
            <a:ext cx="1772814" cy="627864"/>
          </a:xfrm>
          <a:prstGeom prst="rect">
            <a:avLst/>
          </a:prstGeom>
          <a:solidFill>
            <a:schemeClr val="accent2"/>
          </a:solidFill>
        </p:spPr>
        <p:txBody>
          <a:bodyPr wrap="square" lIns="182880" tIns="146304" rIns="182880" bIns="146304" rtlCol="0">
            <a:spAutoFit/>
          </a:bodyPr>
          <a:lstStyle/>
          <a:p>
            <a:pPr>
              <a:lnSpc>
                <a:spcPct val="90000"/>
              </a:lnSpc>
              <a:spcAft>
                <a:spcPts val="600"/>
              </a:spcAft>
            </a:pPr>
            <a:r>
              <a:rPr lang="en-NZ" sz="2400" dirty="0" smtClean="0">
                <a:gradFill>
                  <a:gsLst>
                    <a:gs pos="2917">
                      <a:schemeClr val="tx1"/>
                    </a:gs>
                    <a:gs pos="30000">
                      <a:schemeClr val="tx1"/>
                    </a:gs>
                  </a:gsLst>
                  <a:lin ang="5400000" scaled="0"/>
                </a:gradFill>
              </a:rPr>
              <a:t>Based on</a:t>
            </a:r>
          </a:p>
        </p:txBody>
      </p:sp>
      <p:sp>
        <p:nvSpPr>
          <p:cNvPr id="21" name="TextBox 20"/>
          <p:cNvSpPr txBox="1"/>
          <p:nvPr/>
        </p:nvSpPr>
        <p:spPr>
          <a:xfrm>
            <a:off x="3043498" y="5886826"/>
            <a:ext cx="1735494" cy="627864"/>
          </a:xfrm>
          <a:prstGeom prst="rect">
            <a:avLst/>
          </a:prstGeom>
          <a:solidFill>
            <a:schemeClr val="accent2"/>
          </a:solidFill>
        </p:spPr>
        <p:txBody>
          <a:bodyPr wrap="square" lIns="182880" tIns="146304" rIns="182880" bIns="146304" rtlCol="0">
            <a:spAutoFit/>
          </a:bodyPr>
          <a:lstStyle/>
          <a:p>
            <a:pPr>
              <a:lnSpc>
                <a:spcPct val="90000"/>
              </a:lnSpc>
              <a:spcAft>
                <a:spcPts val="600"/>
              </a:spcAft>
            </a:pPr>
            <a:r>
              <a:rPr lang="en-NZ" sz="2400" dirty="0" smtClean="0">
                <a:gradFill>
                  <a:gsLst>
                    <a:gs pos="2917">
                      <a:schemeClr val="tx1"/>
                    </a:gs>
                    <a:gs pos="30000">
                      <a:schemeClr val="tx1"/>
                    </a:gs>
                  </a:gsLst>
                  <a:lin ang="5400000" scaled="0"/>
                </a:gradFill>
              </a:rPr>
              <a:t>Use</a:t>
            </a:r>
          </a:p>
        </p:txBody>
      </p:sp>
      <p:pic>
        <p:nvPicPr>
          <p:cNvPr id="4" name="Picture 3"/>
          <p:cNvPicPr>
            <a:picLocks noChangeAspect="1"/>
          </p:cNvPicPr>
          <p:nvPr/>
        </p:nvPicPr>
        <p:blipFill>
          <a:blip r:embed="rId3"/>
          <a:stretch>
            <a:fillRect/>
          </a:stretch>
        </p:blipFill>
        <p:spPr>
          <a:xfrm>
            <a:off x="5546433" y="1369671"/>
            <a:ext cx="530398" cy="536494"/>
          </a:xfrm>
          <a:prstGeom prst="rect">
            <a:avLst/>
          </a:prstGeom>
        </p:spPr>
      </p:pic>
      <p:pic>
        <p:nvPicPr>
          <p:cNvPr id="5" name="Picture 4"/>
          <p:cNvPicPr>
            <a:picLocks noChangeAspect="1"/>
          </p:cNvPicPr>
          <p:nvPr/>
        </p:nvPicPr>
        <p:blipFill>
          <a:blip r:embed="rId3"/>
          <a:stretch>
            <a:fillRect/>
          </a:stretch>
        </p:blipFill>
        <p:spPr>
          <a:xfrm>
            <a:off x="3873642" y="2875627"/>
            <a:ext cx="530398" cy="536494"/>
          </a:xfrm>
          <a:prstGeom prst="rect">
            <a:avLst/>
          </a:prstGeom>
        </p:spPr>
      </p:pic>
      <p:pic>
        <p:nvPicPr>
          <p:cNvPr id="14" name="Picture 13"/>
          <p:cNvPicPr>
            <a:picLocks noChangeAspect="1"/>
          </p:cNvPicPr>
          <p:nvPr/>
        </p:nvPicPr>
        <p:blipFill>
          <a:blip r:embed="rId3"/>
          <a:stretch>
            <a:fillRect/>
          </a:stretch>
        </p:blipFill>
        <p:spPr>
          <a:xfrm>
            <a:off x="5256698" y="2367889"/>
            <a:ext cx="530398" cy="536494"/>
          </a:xfrm>
          <a:prstGeom prst="rect">
            <a:avLst/>
          </a:prstGeom>
        </p:spPr>
      </p:pic>
      <p:pic>
        <p:nvPicPr>
          <p:cNvPr id="24" name="Picture 23"/>
          <p:cNvPicPr>
            <a:picLocks noChangeAspect="1"/>
          </p:cNvPicPr>
          <p:nvPr/>
        </p:nvPicPr>
        <p:blipFill>
          <a:blip r:embed="rId3"/>
          <a:stretch>
            <a:fillRect/>
          </a:stretch>
        </p:blipFill>
        <p:spPr>
          <a:xfrm>
            <a:off x="5997890" y="3105187"/>
            <a:ext cx="530398" cy="536494"/>
          </a:xfrm>
          <a:prstGeom prst="rect">
            <a:avLst/>
          </a:prstGeom>
        </p:spPr>
      </p:pic>
      <p:pic>
        <p:nvPicPr>
          <p:cNvPr id="27" name="Picture 26"/>
          <p:cNvPicPr>
            <a:picLocks noChangeAspect="1"/>
          </p:cNvPicPr>
          <p:nvPr/>
        </p:nvPicPr>
        <p:blipFill>
          <a:blip r:embed="rId3"/>
          <a:stretch>
            <a:fillRect/>
          </a:stretch>
        </p:blipFill>
        <p:spPr>
          <a:xfrm>
            <a:off x="7009102" y="1771650"/>
            <a:ext cx="530398" cy="536494"/>
          </a:xfrm>
          <a:prstGeom prst="rect">
            <a:avLst/>
          </a:prstGeom>
        </p:spPr>
      </p:pic>
      <p:cxnSp>
        <p:nvCxnSpPr>
          <p:cNvPr id="29" name="Straight Connector 28"/>
          <p:cNvCxnSpPr>
            <a:stCxn id="4" idx="3"/>
            <a:endCxn id="27" idx="1"/>
          </p:cNvCxnSpPr>
          <p:nvPr/>
        </p:nvCxnSpPr>
        <p:spPr>
          <a:xfrm>
            <a:off x="6076831" y="1637918"/>
            <a:ext cx="932271" cy="40197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875525" y="1850793"/>
            <a:ext cx="324455" cy="12930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580959" y="1891266"/>
            <a:ext cx="153782" cy="5215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300538" y="1771650"/>
            <a:ext cx="1245895" cy="113273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stretch>
            <a:fillRect/>
          </a:stretch>
        </p:blipFill>
        <p:spPr>
          <a:xfrm>
            <a:off x="4730339" y="3713275"/>
            <a:ext cx="530398" cy="536494"/>
          </a:xfrm>
          <a:prstGeom prst="rect">
            <a:avLst/>
          </a:prstGeom>
        </p:spPr>
      </p:pic>
      <p:cxnSp>
        <p:nvCxnSpPr>
          <p:cNvPr id="39" name="Straight Connector 38"/>
          <p:cNvCxnSpPr/>
          <p:nvPr/>
        </p:nvCxnSpPr>
        <p:spPr>
          <a:xfrm flipH="1">
            <a:off x="5116760" y="2852964"/>
            <a:ext cx="317554" cy="9117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a:stretch>
            <a:fillRect/>
          </a:stretch>
        </p:blipFill>
        <p:spPr>
          <a:xfrm>
            <a:off x="7424651" y="3536334"/>
            <a:ext cx="530398" cy="536494"/>
          </a:xfrm>
          <a:prstGeom prst="rect">
            <a:avLst/>
          </a:prstGeom>
        </p:spPr>
      </p:pic>
      <p:cxnSp>
        <p:nvCxnSpPr>
          <p:cNvPr id="43" name="Straight Connector 42"/>
          <p:cNvCxnSpPr/>
          <p:nvPr/>
        </p:nvCxnSpPr>
        <p:spPr>
          <a:xfrm>
            <a:off x="5973457" y="1734151"/>
            <a:ext cx="1566043" cy="19075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5730828" y="2152063"/>
            <a:ext cx="1302164" cy="383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404040" y="2726949"/>
            <a:ext cx="924139" cy="3095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7" idx="3"/>
            <a:endCxn id="41" idx="1"/>
          </p:cNvCxnSpPr>
          <p:nvPr/>
        </p:nvCxnSpPr>
        <p:spPr>
          <a:xfrm flipV="1">
            <a:off x="5260737" y="3804581"/>
            <a:ext cx="2163914" cy="1769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300538" y="3373434"/>
            <a:ext cx="489923" cy="43114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657850" y="2811575"/>
            <a:ext cx="418981" cy="3721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734741" y="2766207"/>
            <a:ext cx="1804759" cy="8754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27" idx="2"/>
            <a:endCxn id="41" idx="0"/>
          </p:cNvCxnSpPr>
          <p:nvPr/>
        </p:nvCxnSpPr>
        <p:spPr>
          <a:xfrm>
            <a:off x="7274301" y="2308144"/>
            <a:ext cx="415549" cy="12281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5" idx="3"/>
            <a:endCxn id="24" idx="1"/>
          </p:cNvCxnSpPr>
          <p:nvPr/>
        </p:nvCxnSpPr>
        <p:spPr>
          <a:xfrm>
            <a:off x="4404040" y="3143874"/>
            <a:ext cx="1593850" cy="2295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542966" y="3490049"/>
            <a:ext cx="919914" cy="1812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778992" y="4955952"/>
            <a:ext cx="4534672" cy="683264"/>
          </a:xfrm>
          <a:prstGeom prst="rect">
            <a:avLst/>
          </a:prstGeom>
          <a:noFill/>
        </p:spPr>
        <p:txBody>
          <a:bodyPr wrap="square" lIns="182880" tIns="146304" rIns="182880" bIns="146304" rtlCol="0">
            <a:spAutoFit/>
          </a:bodyPr>
          <a:lstStyle/>
          <a:p>
            <a:pPr>
              <a:lnSpc>
                <a:spcPct val="90000"/>
              </a:lnSpc>
              <a:spcAft>
                <a:spcPts val="600"/>
              </a:spcAft>
            </a:pPr>
            <a:r>
              <a:rPr lang="en-NZ" sz="2800" dirty="0" smtClean="0">
                <a:gradFill>
                  <a:gsLst>
                    <a:gs pos="2917">
                      <a:schemeClr val="tx1"/>
                    </a:gs>
                    <a:gs pos="30000">
                      <a:schemeClr val="tx1"/>
                    </a:gs>
                  </a:gsLst>
                  <a:lin ang="5400000" scaled="0"/>
                </a:gradFill>
              </a:rPr>
              <a:t>Graph Theory</a:t>
            </a:r>
          </a:p>
        </p:txBody>
      </p:sp>
      <p:cxnSp>
        <p:nvCxnSpPr>
          <p:cNvPr id="84" name="Straight Connector 83"/>
          <p:cNvCxnSpPr/>
          <p:nvPr/>
        </p:nvCxnSpPr>
        <p:spPr>
          <a:xfrm flipH="1">
            <a:off x="5200965" y="3536334"/>
            <a:ext cx="875866" cy="356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6400800" y="2229881"/>
            <a:ext cx="720621" cy="95666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493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823"/>
          <a:stretch/>
        </p:blipFill>
        <p:spPr bwMode="auto">
          <a:xfrm>
            <a:off x="1455738" y="97966"/>
            <a:ext cx="9523412" cy="6127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94857" y="6368143"/>
            <a:ext cx="7783286" cy="572464"/>
          </a:xfrm>
          <a:prstGeom prst="rect">
            <a:avLst/>
          </a:prstGeom>
          <a:noFill/>
        </p:spPr>
        <p:txBody>
          <a:bodyPr wrap="square" lIns="182880" tIns="146304" rIns="182880" bIns="146304" rtlCol="0">
            <a:spAutoFit/>
          </a:bodyPr>
          <a:lstStyle/>
          <a:p>
            <a:pPr>
              <a:lnSpc>
                <a:spcPct val="90000"/>
              </a:lnSpc>
              <a:spcAft>
                <a:spcPts val="600"/>
              </a:spcAft>
            </a:pPr>
            <a:r>
              <a:rPr lang="en-NZ" sz="2000" dirty="0" smtClean="0"/>
              <a:t>From: Microsoft </a:t>
            </a:r>
            <a:r>
              <a:rPr lang="en-NZ" sz="2000" dirty="0"/>
              <a:t>– Active Directory from on-premises to the </a:t>
            </a:r>
            <a:r>
              <a:rPr lang="en-NZ" sz="2000" dirty="0" smtClean="0"/>
              <a:t>cloud</a:t>
            </a:r>
            <a:endParaRPr lang="en-NZ" sz="2000" dirty="0"/>
          </a:p>
        </p:txBody>
      </p:sp>
    </p:spTree>
    <p:extLst>
      <p:ext uri="{BB962C8B-B14F-4D97-AF65-F5344CB8AC3E}">
        <p14:creationId xmlns:p14="http://schemas.microsoft.com/office/powerpoint/2010/main" val="192590636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The Editions</a:t>
            </a:r>
            <a:endParaRPr lang="en-NZ"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1796214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Azure Active Directory Editions</a:t>
            </a:r>
            <a:endParaRPr lang="en-NZ" dirty="0"/>
          </a:p>
        </p:txBody>
      </p:sp>
      <p:sp>
        <p:nvSpPr>
          <p:cNvPr id="5" name="Rectangle 2"/>
          <p:cNvSpPr>
            <a:spLocks noGrp="1" noChangeArrowheads="1"/>
          </p:cNvSpPr>
          <p:nvPr>
            <p:ph type="body" sz="quarter" idx="10"/>
          </p:nvPr>
        </p:nvSpPr>
        <p:spPr bwMode="auto">
          <a:xfrm>
            <a:off x="35278" y="2322467"/>
            <a:ext cx="1257998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Free</a:t>
            </a: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 Part of every Azure subscription. There is nothing to license and nothing to install.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With it, you can manage user accounts, DirSync, SSO, SaaS applications</a:t>
            </a: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Will always be free.</a:t>
            </a: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a:r>
            <a:b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br>
            <a:endPar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Basic</a:t>
            </a: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 Azure Active Directory Basic edition provides application access and self-service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identity management. Group-based access management, self-service password reset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for cloud applications, Azure Active Directory application proxy, customizable environment </a:t>
            </a:r>
          </a:p>
          <a:p>
            <a:pPr lvl="0" defTabSz="914400" eaLnBrk="0" fontAlgn="base" hangingPunct="0">
              <a:lnSpc>
                <a:spcPct val="100000"/>
              </a:lnSpc>
              <a:spcBef>
                <a:spcPct val="0"/>
              </a:spcBef>
              <a:spcAft>
                <a:spcPct val="0"/>
              </a:spcAft>
              <a:buSzTx/>
            </a:pP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for launching enterprise and consumer cloud applications.</a:t>
            </a:r>
            <a:b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b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a:r>
            <a:b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br>
            <a:r>
              <a:rPr kumimoji="0" lang="en-US" altLang="en-US" sz="2400" b="1"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Premium</a:t>
            </a: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a:t>
            </a:r>
            <a:r>
              <a:rPr lang="en-US" altLang="en-US" sz="2400" dirty="0">
                <a:solidFill>
                  <a:schemeClr val="tx1"/>
                </a:solidFill>
                <a:latin typeface="Segoe UI" panose="020B0502040204020203" pitchFamily="34" charset="0"/>
                <a:cs typeface="Segoe UI" panose="020B0502040204020203" pitchFamily="34" charset="0"/>
              </a:rPr>
              <a:t>- https://msdn.microsoft.com/en-us/library/azure/dn532272.aspx </a:t>
            </a:r>
            <a:endPar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5672036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Azure Active Directory Premium</a:t>
            </a:r>
            <a:endParaRPr lang="en-NZ" dirty="0"/>
          </a:p>
        </p:txBody>
      </p:sp>
      <p:sp>
        <p:nvSpPr>
          <p:cNvPr id="3" name="Text Placeholder 2"/>
          <p:cNvSpPr>
            <a:spLocks noGrp="1"/>
          </p:cNvSpPr>
          <p:nvPr>
            <p:ph type="body" sz="quarter" idx="10"/>
          </p:nvPr>
        </p:nvSpPr>
        <p:spPr>
          <a:xfrm>
            <a:off x="274320" y="1600623"/>
            <a:ext cx="11887200" cy="4862870"/>
          </a:xfrm>
        </p:spPr>
        <p:txBody>
          <a:bodyPr/>
          <a:lstStyle/>
          <a:p>
            <a:r>
              <a:rPr lang="en-US" sz="2000" dirty="0" smtClean="0"/>
              <a:t>Self-Service </a:t>
            </a:r>
            <a:r>
              <a:rPr lang="en-US" sz="2000" dirty="0"/>
              <a:t>password </a:t>
            </a:r>
            <a:r>
              <a:rPr lang="en-US" sz="2000" dirty="0" smtClean="0"/>
              <a:t>reset </a:t>
            </a:r>
            <a:r>
              <a:rPr lang="en-NZ" sz="2000" dirty="0"/>
              <a:t>with on-premises write-back</a:t>
            </a:r>
            <a:endParaRPr lang="en-US" sz="2000" dirty="0" smtClean="0"/>
          </a:p>
          <a:p>
            <a:endParaRPr lang="en-US" sz="2000" dirty="0"/>
          </a:p>
          <a:p>
            <a:r>
              <a:rPr lang="en-US" sz="2000" dirty="0" smtClean="0"/>
              <a:t>Self-Service </a:t>
            </a:r>
            <a:r>
              <a:rPr lang="en-US" sz="2000" dirty="0"/>
              <a:t>group </a:t>
            </a:r>
            <a:r>
              <a:rPr lang="en-US" sz="2000" dirty="0" smtClean="0"/>
              <a:t>management</a:t>
            </a:r>
          </a:p>
          <a:p>
            <a:endParaRPr lang="en-US" sz="2000" dirty="0"/>
          </a:p>
          <a:p>
            <a:r>
              <a:rPr lang="en-NZ" sz="2000" dirty="0"/>
              <a:t>Microsoft Identity Manager (MIM) user licenses</a:t>
            </a:r>
            <a:endParaRPr lang="en-US" sz="2000" dirty="0" smtClean="0"/>
          </a:p>
          <a:p>
            <a:endParaRPr lang="en-US" sz="2000" dirty="0"/>
          </a:p>
          <a:p>
            <a:r>
              <a:rPr lang="en-US" sz="2000" dirty="0" smtClean="0"/>
              <a:t>Multi-Factor authentication</a:t>
            </a:r>
          </a:p>
          <a:p>
            <a:endParaRPr lang="en-US" sz="2000" dirty="0"/>
          </a:p>
          <a:p>
            <a:r>
              <a:rPr lang="en-US" sz="2000" dirty="0" smtClean="0"/>
              <a:t>Customized </a:t>
            </a:r>
            <a:r>
              <a:rPr lang="en-US" sz="2000" dirty="0"/>
              <a:t>company </a:t>
            </a:r>
            <a:r>
              <a:rPr lang="en-US" sz="2000" dirty="0" smtClean="0"/>
              <a:t>branding</a:t>
            </a:r>
          </a:p>
          <a:p>
            <a:endParaRPr lang="en-US" sz="2000" dirty="0"/>
          </a:p>
          <a:p>
            <a:r>
              <a:rPr lang="en-US" sz="2000" dirty="0" smtClean="0"/>
              <a:t>Rich </a:t>
            </a:r>
            <a:r>
              <a:rPr lang="en-US" sz="2000" dirty="0"/>
              <a:t>security monitoring, analytics, alerts and </a:t>
            </a:r>
            <a:r>
              <a:rPr lang="en-US" sz="2000" dirty="0" smtClean="0"/>
              <a:t>reporting</a:t>
            </a:r>
          </a:p>
          <a:p>
            <a:endParaRPr lang="en-US" sz="2000" dirty="0"/>
          </a:p>
          <a:p>
            <a:r>
              <a:rPr lang="en-US" sz="2000" dirty="0" smtClean="0"/>
              <a:t>Cloud App Discovery and AAD Connect Health</a:t>
            </a:r>
            <a:endParaRPr lang="en-US" sz="2000" dirty="0"/>
          </a:p>
          <a:p>
            <a:endParaRPr lang="en-NZ" sz="2000" dirty="0">
              <a:latin typeface="+mn-lt"/>
            </a:endParaRPr>
          </a:p>
        </p:txBody>
      </p:sp>
    </p:spTree>
    <p:extLst>
      <p:ext uri="{BB962C8B-B14F-4D97-AF65-F5344CB8AC3E}">
        <p14:creationId xmlns:p14="http://schemas.microsoft.com/office/powerpoint/2010/main" val="367948486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The Protocols</a:t>
            </a:r>
            <a:endParaRPr lang="en-NZ"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2189065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9052" y="2743200"/>
            <a:ext cx="11889564" cy="133781"/>
          </a:xfrm>
        </p:spPr>
        <p:txBody>
          <a:bodyPr/>
          <a:lstStyle/>
          <a:p>
            <a:pPr algn="ctr"/>
            <a:r>
              <a:rPr lang="en-NZ" b="1" dirty="0" smtClean="0"/>
              <a:t>For cloud authentication, Azure Active Directory has you covered</a:t>
            </a:r>
            <a:endParaRPr lang="en-NZ" dirty="0"/>
          </a:p>
        </p:txBody>
      </p:sp>
      <p:sp>
        <p:nvSpPr>
          <p:cNvPr id="5" name="Text Placeholder 4"/>
          <p:cNvSpPr>
            <a:spLocks noGrp="1"/>
          </p:cNvSpPr>
          <p:nvPr>
            <p:ph type="body" sz="quarter" idx="10"/>
          </p:nvPr>
        </p:nvSpPr>
        <p:spPr>
          <a:xfrm>
            <a:off x="229052" y="855406"/>
            <a:ext cx="11887200" cy="4043151"/>
          </a:xfrm>
        </p:spPr>
        <p:txBody>
          <a:bodyPr/>
          <a:lstStyle/>
          <a:p>
            <a:endParaRPr lang="en-NZ" dirty="0" smtClean="0"/>
          </a:p>
          <a:p>
            <a:endParaRPr lang="en-NZ" dirty="0"/>
          </a:p>
          <a:p>
            <a:r>
              <a:rPr lang="en-NZ" dirty="0" smtClean="0"/>
              <a:t>   </a:t>
            </a:r>
            <a:endParaRPr lang="en-NZ" dirty="0"/>
          </a:p>
        </p:txBody>
      </p:sp>
    </p:spTree>
    <p:extLst>
      <p:ext uri="{BB962C8B-B14F-4D97-AF65-F5344CB8AC3E}">
        <p14:creationId xmlns:p14="http://schemas.microsoft.com/office/powerpoint/2010/main" val="207359967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dirty="0" smtClean="0"/>
              <a:t>Protocols</a:t>
            </a:r>
            <a:endParaRPr lang="en-NZ" dirty="0"/>
          </a:p>
        </p:txBody>
      </p:sp>
      <p:sp>
        <p:nvSpPr>
          <p:cNvPr id="4" name="TextBox 3"/>
          <p:cNvSpPr txBox="1"/>
          <p:nvPr/>
        </p:nvSpPr>
        <p:spPr>
          <a:xfrm>
            <a:off x="1885228" y="2354663"/>
            <a:ext cx="4362450" cy="627864"/>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NZ" sz="2400" dirty="0" smtClean="0">
                <a:gradFill>
                  <a:gsLst>
                    <a:gs pos="2917">
                      <a:schemeClr val="tx1"/>
                    </a:gs>
                    <a:gs pos="30000">
                      <a:schemeClr val="tx1"/>
                    </a:gs>
                  </a:gsLst>
                  <a:lin ang="5400000" scaled="0"/>
                </a:gradFill>
              </a:rPr>
              <a:t>SAML-P 2.0</a:t>
            </a:r>
            <a:endParaRPr lang="en-NZ" sz="2400" dirty="0">
              <a:gradFill>
                <a:gsLst>
                  <a:gs pos="2917">
                    <a:schemeClr val="tx1"/>
                  </a:gs>
                  <a:gs pos="30000">
                    <a:schemeClr val="tx1"/>
                  </a:gs>
                </a:gsLst>
                <a:lin ang="5400000" scaled="0"/>
              </a:gradFill>
            </a:endParaRPr>
          </a:p>
        </p:txBody>
      </p:sp>
      <p:sp>
        <p:nvSpPr>
          <p:cNvPr id="10" name="TextBox 9"/>
          <p:cNvSpPr txBox="1"/>
          <p:nvPr/>
        </p:nvSpPr>
        <p:spPr>
          <a:xfrm>
            <a:off x="488078" y="1417257"/>
            <a:ext cx="4343401" cy="627864"/>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NZ" sz="2400" dirty="0" smtClean="0">
                <a:gradFill>
                  <a:gsLst>
                    <a:gs pos="2917">
                      <a:schemeClr val="tx1"/>
                    </a:gs>
                    <a:gs pos="30000">
                      <a:schemeClr val="tx1"/>
                    </a:gs>
                  </a:gsLst>
                  <a:lin ang="5400000" scaled="0"/>
                </a:gradFill>
              </a:rPr>
              <a:t>WS Federation</a:t>
            </a:r>
          </a:p>
        </p:txBody>
      </p:sp>
      <p:sp>
        <p:nvSpPr>
          <p:cNvPr id="11" name="TextBox 10"/>
          <p:cNvSpPr txBox="1"/>
          <p:nvPr/>
        </p:nvSpPr>
        <p:spPr>
          <a:xfrm>
            <a:off x="3361602" y="3304939"/>
            <a:ext cx="4343401" cy="627864"/>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NZ" sz="2400" dirty="0" smtClean="0">
                <a:gradFill>
                  <a:gsLst>
                    <a:gs pos="2917">
                      <a:schemeClr val="tx1"/>
                    </a:gs>
                    <a:gs pos="30000">
                      <a:schemeClr val="tx1"/>
                    </a:gs>
                  </a:gsLst>
                  <a:lin ang="5400000" scaled="0"/>
                </a:gradFill>
              </a:rPr>
              <a:t>OAuth2</a:t>
            </a:r>
          </a:p>
        </p:txBody>
      </p:sp>
      <p:sp>
        <p:nvSpPr>
          <p:cNvPr id="12" name="TextBox 11"/>
          <p:cNvSpPr txBox="1"/>
          <p:nvPr/>
        </p:nvSpPr>
        <p:spPr>
          <a:xfrm>
            <a:off x="4776059" y="4226641"/>
            <a:ext cx="4343401" cy="627864"/>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NZ" sz="2400" dirty="0" smtClean="0">
                <a:gradFill>
                  <a:gsLst>
                    <a:gs pos="2917">
                      <a:schemeClr val="tx1"/>
                    </a:gs>
                    <a:gs pos="30000">
                      <a:schemeClr val="tx1"/>
                    </a:gs>
                  </a:gsLst>
                  <a:lin ang="5400000" scaled="0"/>
                </a:gradFill>
              </a:rPr>
              <a:t>OpenID Connect</a:t>
            </a:r>
          </a:p>
        </p:txBody>
      </p:sp>
    </p:spTree>
    <p:extLst>
      <p:ext uri="{BB962C8B-B14F-4D97-AF65-F5344CB8AC3E}">
        <p14:creationId xmlns:p14="http://schemas.microsoft.com/office/powerpoint/2010/main" val="1133384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76284" y="373452"/>
            <a:ext cx="8524568" cy="6247619"/>
          </a:xfrm>
          <a:prstGeom prst="rect">
            <a:avLst/>
          </a:prstGeom>
        </p:spPr>
      </p:pic>
    </p:spTree>
    <p:extLst>
      <p:ext uri="{BB962C8B-B14F-4D97-AF65-F5344CB8AC3E}">
        <p14:creationId xmlns:p14="http://schemas.microsoft.com/office/powerpoint/2010/main" val="330773551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dirty="0" smtClean="0"/>
              <a:t>WS Federation</a:t>
            </a:r>
            <a:endParaRPr lang="en-NZ" dirty="0"/>
          </a:p>
        </p:txBody>
      </p:sp>
      <p:pic>
        <p:nvPicPr>
          <p:cNvPr id="12" name="Picture 11"/>
          <p:cNvPicPr>
            <a:picLocks noChangeAspect="1"/>
          </p:cNvPicPr>
          <p:nvPr/>
        </p:nvPicPr>
        <p:blipFill>
          <a:blip r:embed="rId2"/>
          <a:stretch>
            <a:fillRect/>
          </a:stretch>
        </p:blipFill>
        <p:spPr>
          <a:xfrm>
            <a:off x="198956" y="1784228"/>
            <a:ext cx="12088520" cy="3809524"/>
          </a:xfrm>
          <a:prstGeom prst="rect">
            <a:avLst/>
          </a:prstGeom>
        </p:spPr>
      </p:pic>
    </p:spTree>
    <p:extLst>
      <p:ext uri="{BB962C8B-B14F-4D97-AF65-F5344CB8AC3E}">
        <p14:creationId xmlns:p14="http://schemas.microsoft.com/office/powerpoint/2010/main" val="3059995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dirty="0" smtClean="0"/>
              <a:t>SAML Token Attributes</a:t>
            </a:r>
            <a:endParaRPr lang="en-NZ" dirty="0"/>
          </a:p>
        </p:txBody>
      </p:sp>
      <p:pic>
        <p:nvPicPr>
          <p:cNvPr id="5" name="Picture 4"/>
          <p:cNvPicPr>
            <a:picLocks noChangeAspect="1"/>
          </p:cNvPicPr>
          <p:nvPr/>
        </p:nvPicPr>
        <p:blipFill>
          <a:blip r:embed="rId2"/>
          <a:stretch>
            <a:fillRect/>
          </a:stretch>
        </p:blipFill>
        <p:spPr>
          <a:xfrm>
            <a:off x="397912" y="1634625"/>
            <a:ext cx="11636771" cy="4285714"/>
          </a:xfrm>
          <a:prstGeom prst="rect">
            <a:avLst/>
          </a:prstGeom>
        </p:spPr>
      </p:pic>
    </p:spTree>
    <p:extLst>
      <p:ext uri="{BB962C8B-B14F-4D97-AF65-F5344CB8AC3E}">
        <p14:creationId xmlns:p14="http://schemas.microsoft.com/office/powerpoint/2010/main" val="1615447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dirty="0" smtClean="0"/>
              <a:t>SAML-P</a:t>
            </a:r>
            <a:endParaRPr lang="en-NZ" dirty="0"/>
          </a:p>
        </p:txBody>
      </p:sp>
      <p:pic>
        <p:nvPicPr>
          <p:cNvPr id="3" name="Picture 2"/>
          <p:cNvPicPr>
            <a:picLocks noChangeAspect="1"/>
          </p:cNvPicPr>
          <p:nvPr/>
        </p:nvPicPr>
        <p:blipFill>
          <a:blip r:embed="rId2"/>
          <a:stretch>
            <a:fillRect/>
          </a:stretch>
        </p:blipFill>
        <p:spPr>
          <a:xfrm>
            <a:off x="397912" y="1592500"/>
            <a:ext cx="11889563" cy="3809524"/>
          </a:xfrm>
          <a:prstGeom prst="rect">
            <a:avLst/>
          </a:prstGeom>
        </p:spPr>
      </p:pic>
    </p:spTree>
    <p:extLst>
      <p:ext uri="{BB962C8B-B14F-4D97-AF65-F5344CB8AC3E}">
        <p14:creationId xmlns:p14="http://schemas.microsoft.com/office/powerpoint/2010/main" val="1014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dirty="0" smtClean="0"/>
              <a:t>OAuth2</a:t>
            </a:r>
            <a:endParaRPr lang="en-NZ" dirty="0"/>
          </a:p>
        </p:txBody>
      </p:sp>
      <p:pic>
        <p:nvPicPr>
          <p:cNvPr id="4" name="Picture 3"/>
          <p:cNvPicPr>
            <a:picLocks noChangeAspect="1"/>
          </p:cNvPicPr>
          <p:nvPr/>
        </p:nvPicPr>
        <p:blipFill>
          <a:blip r:embed="rId2"/>
          <a:stretch>
            <a:fillRect/>
          </a:stretch>
        </p:blipFill>
        <p:spPr>
          <a:xfrm>
            <a:off x="397912" y="2506900"/>
            <a:ext cx="11784256" cy="3809524"/>
          </a:xfrm>
          <a:prstGeom prst="rect">
            <a:avLst/>
          </a:prstGeom>
        </p:spPr>
      </p:pic>
      <p:sp>
        <p:nvSpPr>
          <p:cNvPr id="3" name="TextBox 2"/>
          <p:cNvSpPr txBox="1"/>
          <p:nvPr/>
        </p:nvSpPr>
        <p:spPr>
          <a:xfrm>
            <a:off x="825910" y="1622323"/>
            <a:ext cx="11461566"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gradFill>
                  <a:gsLst>
                    <a:gs pos="2917">
                      <a:schemeClr val="tx1"/>
                    </a:gs>
                    <a:gs pos="30000">
                      <a:schemeClr val="tx1"/>
                    </a:gs>
                  </a:gsLst>
                  <a:lin ang="5400000" scaled="0"/>
                </a:gradFill>
              </a:rPr>
              <a:t>The hotel room cleaner!</a:t>
            </a:r>
          </a:p>
        </p:txBody>
      </p:sp>
    </p:spTree>
    <p:extLst>
      <p:ext uri="{BB962C8B-B14F-4D97-AF65-F5344CB8AC3E}">
        <p14:creationId xmlns:p14="http://schemas.microsoft.com/office/powerpoint/2010/main" val="72028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dirty="0" smtClean="0"/>
              <a:t>OAuth2 Token</a:t>
            </a:r>
            <a:endParaRPr lang="en-NZ" dirty="0"/>
          </a:p>
        </p:txBody>
      </p:sp>
      <p:pic>
        <p:nvPicPr>
          <p:cNvPr id="5" name="Picture 4"/>
          <p:cNvPicPr>
            <a:picLocks noChangeAspect="1"/>
          </p:cNvPicPr>
          <p:nvPr/>
        </p:nvPicPr>
        <p:blipFill>
          <a:blip r:embed="rId2"/>
          <a:stretch>
            <a:fillRect/>
          </a:stretch>
        </p:blipFill>
        <p:spPr>
          <a:xfrm>
            <a:off x="280218" y="2698955"/>
            <a:ext cx="12007257" cy="1274497"/>
          </a:xfrm>
          <a:prstGeom prst="rect">
            <a:avLst/>
          </a:prstGeom>
        </p:spPr>
      </p:pic>
    </p:spTree>
    <p:extLst>
      <p:ext uri="{BB962C8B-B14F-4D97-AF65-F5344CB8AC3E}">
        <p14:creationId xmlns:p14="http://schemas.microsoft.com/office/powerpoint/2010/main" val="4079255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Use Cases</a:t>
            </a:r>
            <a:endParaRPr lang="en-NZ"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3004153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Authentication Scenarios</a:t>
            </a:r>
            <a:endParaRPr lang="en-US" dirty="0"/>
          </a:p>
        </p:txBody>
      </p:sp>
      <p:sp>
        <p:nvSpPr>
          <p:cNvPr id="4" name="Rectangle 3"/>
          <p:cNvSpPr/>
          <p:nvPr/>
        </p:nvSpPr>
        <p:spPr bwMode="auto">
          <a:xfrm>
            <a:off x="5463819" y="39681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5" name="Rectangle 4"/>
          <p:cNvSpPr/>
          <p:nvPr/>
        </p:nvSpPr>
        <p:spPr bwMode="auto">
          <a:xfrm>
            <a:off x="5463819" y="18454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6" name="TextBox 5"/>
          <p:cNvSpPr txBox="1"/>
          <p:nvPr/>
        </p:nvSpPr>
        <p:spPr>
          <a:xfrm>
            <a:off x="506464" y="5859462"/>
            <a:ext cx="5099598" cy="849463"/>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sz="2400" i="1" dirty="0" smtClean="0">
                <a:solidFill>
                  <a:srgbClr val="FFFFFF">
                    <a:alpha val="99000"/>
                  </a:srgbClr>
                </a:solidFill>
              </a:rPr>
              <a:t>Clients using wide variety of devices/languages/platforms</a:t>
            </a:r>
          </a:p>
        </p:txBody>
      </p:sp>
      <p:sp>
        <p:nvSpPr>
          <p:cNvPr id="7" name="TextBox 6"/>
          <p:cNvSpPr txBox="1"/>
          <p:nvPr/>
        </p:nvSpPr>
        <p:spPr>
          <a:xfrm>
            <a:off x="6551612" y="5859462"/>
            <a:ext cx="4933114" cy="849463"/>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sz="2400" i="1" dirty="0" smtClean="0">
                <a:solidFill>
                  <a:srgbClr val="FFFFFF">
                    <a:alpha val="99000"/>
                  </a:srgbClr>
                </a:solidFill>
              </a:rPr>
              <a:t>Server applications using wide variety of platforms/languages</a:t>
            </a:r>
          </a:p>
        </p:txBody>
      </p:sp>
      <p:sp>
        <p:nvSpPr>
          <p:cNvPr id="8" name="Rectangle 7"/>
          <p:cNvSpPr/>
          <p:nvPr/>
        </p:nvSpPr>
        <p:spPr bwMode="auto">
          <a:xfrm>
            <a:off x="931479" y="1703259"/>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Browser</a:t>
            </a:r>
          </a:p>
        </p:txBody>
      </p:sp>
      <p:sp>
        <p:nvSpPr>
          <p:cNvPr id="9" name="Rectangle 8"/>
          <p:cNvSpPr/>
          <p:nvPr/>
        </p:nvSpPr>
        <p:spPr bwMode="auto">
          <a:xfrm>
            <a:off x="928851" y="3041420"/>
            <a:ext cx="1547028"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Native app</a:t>
            </a:r>
          </a:p>
        </p:txBody>
      </p:sp>
      <p:sp>
        <p:nvSpPr>
          <p:cNvPr id="10" name="Rectangle 9"/>
          <p:cNvSpPr/>
          <p:nvPr/>
        </p:nvSpPr>
        <p:spPr bwMode="auto">
          <a:xfrm>
            <a:off x="928850" y="4662424"/>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Server app</a:t>
            </a:r>
          </a:p>
        </p:txBody>
      </p:sp>
      <p:sp>
        <p:nvSpPr>
          <p:cNvPr id="11" name="Rectangle 10"/>
          <p:cNvSpPr/>
          <p:nvPr/>
        </p:nvSpPr>
        <p:spPr bwMode="auto">
          <a:xfrm>
            <a:off x="5311419" y="16930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application</a:t>
            </a:r>
          </a:p>
        </p:txBody>
      </p:sp>
      <p:sp>
        <p:nvSpPr>
          <p:cNvPr id="12" name="Rectangle 11"/>
          <p:cNvSpPr/>
          <p:nvPr/>
        </p:nvSpPr>
        <p:spPr bwMode="auto">
          <a:xfrm>
            <a:off x="5311419" y="38157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13" name="Oval 12"/>
          <p:cNvSpPr/>
          <p:nvPr/>
        </p:nvSpPr>
        <p:spPr bwMode="auto">
          <a:xfrm>
            <a:off x="4694237" y="4289844"/>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4" name="Straight Connector 13"/>
          <p:cNvCxnSpPr>
            <a:stCxn id="13" idx="6"/>
            <a:endCxn id="12" idx="1"/>
          </p:cNvCxnSpPr>
          <p:nvPr/>
        </p:nvCxnSpPr>
        <p:spPr>
          <a:xfrm>
            <a:off x="4999037" y="4442244"/>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8" idx="2"/>
          </p:cNvCxnSpPr>
          <p:nvPr/>
        </p:nvCxnSpPr>
        <p:spPr>
          <a:xfrm>
            <a:off x="2478506" y="2005079"/>
            <a:ext cx="2215731" cy="31452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13" idx="2"/>
          </p:cNvCxnSpPr>
          <p:nvPr/>
        </p:nvCxnSpPr>
        <p:spPr>
          <a:xfrm>
            <a:off x="2475879" y="3343240"/>
            <a:ext cx="2218358" cy="109900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a:endCxn id="13" idx="3"/>
          </p:cNvCxnSpPr>
          <p:nvPr/>
        </p:nvCxnSpPr>
        <p:spPr>
          <a:xfrm flipV="1">
            <a:off x="2475877" y="4550007"/>
            <a:ext cx="2262997" cy="41423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4694237" y="2167206"/>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9" name="Straight Connector 18"/>
          <p:cNvCxnSpPr>
            <a:stCxn id="18" idx="6"/>
            <a:endCxn id="11" idx="1"/>
          </p:cNvCxnSpPr>
          <p:nvPr/>
        </p:nvCxnSpPr>
        <p:spPr>
          <a:xfrm>
            <a:off x="4999037" y="2319606"/>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2"/>
            <a:endCxn id="13" idx="0"/>
          </p:cNvCxnSpPr>
          <p:nvPr/>
        </p:nvCxnSpPr>
        <p:spPr>
          <a:xfrm rot="5400000">
            <a:off x="4747961" y="3044818"/>
            <a:ext cx="1343703" cy="1146349"/>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930" y="4301648"/>
            <a:ext cx="673972" cy="13335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037" y="2838657"/>
            <a:ext cx="896340" cy="8963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464" y="147043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10121593" y="39659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5" name="Rectangle 24"/>
          <p:cNvSpPr/>
          <p:nvPr/>
        </p:nvSpPr>
        <p:spPr bwMode="auto">
          <a:xfrm>
            <a:off x="10121593" y="18432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6" name="Rectangle 25"/>
          <p:cNvSpPr/>
          <p:nvPr/>
        </p:nvSpPr>
        <p:spPr bwMode="auto">
          <a:xfrm>
            <a:off x="9969193" y="16908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7" name="Rectangle 26"/>
          <p:cNvSpPr/>
          <p:nvPr/>
        </p:nvSpPr>
        <p:spPr bwMode="auto">
          <a:xfrm>
            <a:off x="9969193" y="38135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8" name="Oval 27"/>
          <p:cNvSpPr/>
          <p:nvPr/>
        </p:nvSpPr>
        <p:spPr bwMode="auto">
          <a:xfrm>
            <a:off x="9352011" y="4287667"/>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29" name="Straight Connector 28"/>
          <p:cNvCxnSpPr>
            <a:stCxn id="28" idx="6"/>
            <a:endCxn id="27" idx="1"/>
          </p:cNvCxnSpPr>
          <p:nvPr/>
        </p:nvCxnSpPr>
        <p:spPr>
          <a:xfrm>
            <a:off x="9656811" y="4440067"/>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9352011" y="2165029"/>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31" name="Straight Connector 30"/>
          <p:cNvCxnSpPr>
            <a:stCxn id="30" idx="6"/>
            <a:endCxn id="26" idx="1"/>
          </p:cNvCxnSpPr>
          <p:nvPr/>
        </p:nvCxnSpPr>
        <p:spPr>
          <a:xfrm>
            <a:off x="9656811" y="2317429"/>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3"/>
            <a:endCxn id="28" idx="2"/>
          </p:cNvCxnSpPr>
          <p:nvPr/>
        </p:nvCxnSpPr>
        <p:spPr>
          <a:xfrm flipV="1">
            <a:off x="6674552" y="4440067"/>
            <a:ext cx="2677459" cy="217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30" idx="2"/>
          </p:cNvCxnSpPr>
          <p:nvPr/>
        </p:nvCxnSpPr>
        <p:spPr>
          <a:xfrm flipV="1">
            <a:off x="6674552" y="2317429"/>
            <a:ext cx="2677459" cy="217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5" idx="3"/>
            <a:endCxn id="13" idx="1"/>
          </p:cNvCxnSpPr>
          <p:nvPr/>
        </p:nvCxnSpPr>
        <p:spPr>
          <a:xfrm>
            <a:off x="2590800" y="2343699"/>
            <a:ext cx="2148074" cy="19907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2016369" y="2165029"/>
            <a:ext cx="574431" cy="357340"/>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js</a:t>
            </a:r>
          </a:p>
        </p:txBody>
      </p:sp>
    </p:spTree>
    <p:extLst>
      <p:ext uri="{BB962C8B-B14F-4D97-AF65-F5344CB8AC3E}">
        <p14:creationId xmlns:p14="http://schemas.microsoft.com/office/powerpoint/2010/main" val="11109406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Authentication Scenarios</a:t>
            </a:r>
            <a:endParaRPr lang="en-US" dirty="0"/>
          </a:p>
        </p:txBody>
      </p:sp>
      <p:sp>
        <p:nvSpPr>
          <p:cNvPr id="4" name="Rectangle 3"/>
          <p:cNvSpPr/>
          <p:nvPr/>
        </p:nvSpPr>
        <p:spPr bwMode="auto">
          <a:xfrm>
            <a:off x="5463819" y="39681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5" name="Rectangle 4"/>
          <p:cNvSpPr/>
          <p:nvPr/>
        </p:nvSpPr>
        <p:spPr bwMode="auto">
          <a:xfrm>
            <a:off x="5463819" y="18454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6" name="Rectangle 5"/>
          <p:cNvSpPr/>
          <p:nvPr/>
        </p:nvSpPr>
        <p:spPr bwMode="auto">
          <a:xfrm>
            <a:off x="931479" y="1703259"/>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Browser</a:t>
            </a:r>
          </a:p>
        </p:txBody>
      </p:sp>
      <p:sp>
        <p:nvSpPr>
          <p:cNvPr id="7" name="Rectangle 6"/>
          <p:cNvSpPr/>
          <p:nvPr/>
        </p:nvSpPr>
        <p:spPr bwMode="auto">
          <a:xfrm>
            <a:off x="928851" y="3041420"/>
            <a:ext cx="1547028"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Native app</a:t>
            </a:r>
          </a:p>
        </p:txBody>
      </p:sp>
      <p:sp>
        <p:nvSpPr>
          <p:cNvPr id="8" name="Rectangle 7"/>
          <p:cNvSpPr/>
          <p:nvPr/>
        </p:nvSpPr>
        <p:spPr bwMode="auto">
          <a:xfrm>
            <a:off x="928850" y="4662424"/>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Server app</a:t>
            </a:r>
          </a:p>
        </p:txBody>
      </p:sp>
      <p:sp>
        <p:nvSpPr>
          <p:cNvPr id="9" name="Rectangle 8"/>
          <p:cNvSpPr/>
          <p:nvPr/>
        </p:nvSpPr>
        <p:spPr bwMode="auto">
          <a:xfrm>
            <a:off x="5311419" y="16930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application</a:t>
            </a:r>
          </a:p>
        </p:txBody>
      </p:sp>
      <p:sp>
        <p:nvSpPr>
          <p:cNvPr id="10" name="Rectangle 9"/>
          <p:cNvSpPr/>
          <p:nvPr/>
        </p:nvSpPr>
        <p:spPr bwMode="auto">
          <a:xfrm>
            <a:off x="5311419" y="38157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11" name="Oval 10"/>
          <p:cNvSpPr/>
          <p:nvPr/>
        </p:nvSpPr>
        <p:spPr bwMode="auto">
          <a:xfrm>
            <a:off x="4694237" y="4289844"/>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2" name="Straight Connector 11"/>
          <p:cNvCxnSpPr>
            <a:stCxn id="11" idx="6"/>
            <a:endCxn id="10" idx="1"/>
          </p:cNvCxnSpPr>
          <p:nvPr/>
        </p:nvCxnSpPr>
        <p:spPr>
          <a:xfrm>
            <a:off x="4999037" y="4442244"/>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6" idx="2"/>
          </p:cNvCxnSpPr>
          <p:nvPr/>
        </p:nvCxnSpPr>
        <p:spPr>
          <a:xfrm>
            <a:off x="2478506" y="2005079"/>
            <a:ext cx="2215731" cy="31452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1" idx="2"/>
          </p:cNvCxnSpPr>
          <p:nvPr/>
        </p:nvCxnSpPr>
        <p:spPr>
          <a:xfrm>
            <a:off x="2475879" y="3343240"/>
            <a:ext cx="2218358" cy="109900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1" idx="3"/>
          </p:cNvCxnSpPr>
          <p:nvPr/>
        </p:nvCxnSpPr>
        <p:spPr>
          <a:xfrm flipV="1">
            <a:off x="2475877" y="4550007"/>
            <a:ext cx="2262997" cy="41423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4694237" y="2167206"/>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7" name="Straight Connector 16"/>
          <p:cNvCxnSpPr>
            <a:stCxn id="16" idx="6"/>
            <a:endCxn id="9" idx="1"/>
          </p:cNvCxnSpPr>
          <p:nvPr/>
        </p:nvCxnSpPr>
        <p:spPr>
          <a:xfrm>
            <a:off x="4999037" y="2319606"/>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1" idx="0"/>
          </p:cNvCxnSpPr>
          <p:nvPr/>
        </p:nvCxnSpPr>
        <p:spPr>
          <a:xfrm rot="5400000">
            <a:off x="4747961" y="3044818"/>
            <a:ext cx="1343703" cy="1146349"/>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930" y="4301648"/>
            <a:ext cx="673972" cy="13335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037" y="2838657"/>
            <a:ext cx="896340" cy="8963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464" y="147043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10121593" y="39659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3" name="Rectangle 22"/>
          <p:cNvSpPr/>
          <p:nvPr/>
        </p:nvSpPr>
        <p:spPr bwMode="auto">
          <a:xfrm>
            <a:off x="10121593" y="18432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4" name="Rectangle 23"/>
          <p:cNvSpPr/>
          <p:nvPr/>
        </p:nvSpPr>
        <p:spPr bwMode="auto">
          <a:xfrm>
            <a:off x="9969193" y="16908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5" name="Rectangle 24"/>
          <p:cNvSpPr/>
          <p:nvPr/>
        </p:nvSpPr>
        <p:spPr bwMode="auto">
          <a:xfrm>
            <a:off x="9969193" y="38135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6" name="Oval 25"/>
          <p:cNvSpPr/>
          <p:nvPr/>
        </p:nvSpPr>
        <p:spPr bwMode="auto">
          <a:xfrm>
            <a:off x="9352011" y="4287667"/>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27" name="Straight Connector 26"/>
          <p:cNvCxnSpPr>
            <a:stCxn id="26" idx="6"/>
            <a:endCxn id="25" idx="1"/>
          </p:cNvCxnSpPr>
          <p:nvPr/>
        </p:nvCxnSpPr>
        <p:spPr>
          <a:xfrm>
            <a:off x="9656811" y="4440067"/>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9352011" y="2165029"/>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29" name="Straight Connector 28"/>
          <p:cNvCxnSpPr>
            <a:stCxn id="28" idx="6"/>
            <a:endCxn id="24" idx="1"/>
          </p:cNvCxnSpPr>
          <p:nvPr/>
        </p:nvCxnSpPr>
        <p:spPr>
          <a:xfrm>
            <a:off x="9656811" y="2317429"/>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3"/>
            <a:endCxn id="26" idx="2"/>
          </p:cNvCxnSpPr>
          <p:nvPr/>
        </p:nvCxnSpPr>
        <p:spPr>
          <a:xfrm flipV="1">
            <a:off x="6674552" y="4440067"/>
            <a:ext cx="2677459" cy="217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28" idx="2"/>
          </p:cNvCxnSpPr>
          <p:nvPr/>
        </p:nvCxnSpPr>
        <p:spPr>
          <a:xfrm flipV="1">
            <a:off x="6674552" y="2317429"/>
            <a:ext cx="2677459" cy="217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25692" y="6164291"/>
            <a:ext cx="10839385" cy="517065"/>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sz="2400" i="1" dirty="0" smtClean="0">
                <a:solidFill>
                  <a:srgbClr val="FFFFFF">
                    <a:alpha val="99000"/>
                  </a:srgbClr>
                </a:solidFill>
              </a:rPr>
              <a:t>Standard-based, http-based protocols for maximum platform reach</a:t>
            </a:r>
          </a:p>
        </p:txBody>
      </p:sp>
      <p:sp>
        <p:nvSpPr>
          <p:cNvPr id="33" name="Rectangular Callout 32"/>
          <p:cNvSpPr/>
          <p:nvPr/>
        </p:nvSpPr>
        <p:spPr>
          <a:xfrm>
            <a:off x="3008262" y="1360762"/>
            <a:ext cx="1730612" cy="65553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WS-Fed, SAML 2.0, OpenID Connect</a:t>
            </a:r>
            <a:endParaRPr lang="en-US" sz="1400" dirty="0">
              <a:solidFill>
                <a:srgbClr val="FFFFFF"/>
              </a:solidFill>
            </a:endParaRPr>
          </a:p>
        </p:txBody>
      </p:sp>
      <p:sp>
        <p:nvSpPr>
          <p:cNvPr id="34" name="Rectangular Callout 33"/>
          <p:cNvSpPr/>
          <p:nvPr/>
        </p:nvSpPr>
        <p:spPr>
          <a:xfrm>
            <a:off x="3015046" y="2907374"/>
            <a:ext cx="1730612" cy="655534"/>
          </a:xfrm>
          <a:prstGeom prst="wedgeRectCallout">
            <a:avLst>
              <a:gd name="adj1" fmla="val -20833"/>
              <a:gd name="adj2" fmla="val 7883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OAuth 2.0</a:t>
            </a:r>
            <a:endParaRPr lang="en-US" sz="1400" dirty="0">
              <a:solidFill>
                <a:srgbClr val="FFFFFF"/>
              </a:solidFill>
            </a:endParaRPr>
          </a:p>
        </p:txBody>
      </p:sp>
      <p:sp>
        <p:nvSpPr>
          <p:cNvPr id="35" name="Rectangular Callout 34"/>
          <p:cNvSpPr/>
          <p:nvPr/>
        </p:nvSpPr>
        <p:spPr>
          <a:xfrm>
            <a:off x="3015046" y="4932722"/>
            <a:ext cx="1730612" cy="655534"/>
          </a:xfrm>
          <a:prstGeom prst="wedgeRectCallout">
            <a:avLst>
              <a:gd name="adj1" fmla="val -20833"/>
              <a:gd name="adj2" fmla="val -69449"/>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OAuth 2.0</a:t>
            </a:r>
            <a:endParaRPr lang="en-US" sz="1400" dirty="0">
              <a:solidFill>
                <a:srgbClr val="FFFFFF"/>
              </a:solidFill>
            </a:endParaRPr>
          </a:p>
        </p:txBody>
      </p:sp>
      <p:sp>
        <p:nvSpPr>
          <p:cNvPr id="36" name="Rectangular Callout 35"/>
          <p:cNvSpPr/>
          <p:nvPr/>
        </p:nvSpPr>
        <p:spPr>
          <a:xfrm>
            <a:off x="6145385" y="3183087"/>
            <a:ext cx="1596852" cy="478046"/>
          </a:xfrm>
          <a:prstGeom prst="wedgeRectCallout">
            <a:avLst>
              <a:gd name="adj1" fmla="val -57486"/>
              <a:gd name="adj2" fmla="val -2546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OAuth 2.0</a:t>
            </a:r>
            <a:endParaRPr lang="en-US" sz="1400" dirty="0">
              <a:solidFill>
                <a:srgbClr val="FFFFFF"/>
              </a:solidFill>
            </a:endParaRPr>
          </a:p>
        </p:txBody>
      </p:sp>
      <p:sp>
        <p:nvSpPr>
          <p:cNvPr id="37" name="Rectangular Callout 36"/>
          <p:cNvSpPr/>
          <p:nvPr/>
        </p:nvSpPr>
        <p:spPr>
          <a:xfrm>
            <a:off x="7102304" y="1557922"/>
            <a:ext cx="1730612" cy="65553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OAuth 2.0</a:t>
            </a:r>
            <a:endParaRPr lang="en-US" sz="1400" dirty="0">
              <a:solidFill>
                <a:srgbClr val="FFFFFF"/>
              </a:solidFill>
            </a:endParaRPr>
          </a:p>
        </p:txBody>
      </p:sp>
      <p:sp>
        <p:nvSpPr>
          <p:cNvPr id="38" name="Rectangular Callout 37"/>
          <p:cNvSpPr/>
          <p:nvPr/>
        </p:nvSpPr>
        <p:spPr>
          <a:xfrm>
            <a:off x="7147975" y="4604215"/>
            <a:ext cx="1730612" cy="655534"/>
          </a:xfrm>
          <a:prstGeom prst="wedgeRectCallout">
            <a:avLst>
              <a:gd name="adj1" fmla="val -20833"/>
              <a:gd name="adj2" fmla="val -7070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OAuth 2.0</a:t>
            </a:r>
            <a:endParaRPr lang="en-US" sz="1400" dirty="0">
              <a:solidFill>
                <a:srgbClr val="FFFFFF"/>
              </a:solidFill>
            </a:endParaRPr>
          </a:p>
        </p:txBody>
      </p:sp>
      <p:cxnSp>
        <p:nvCxnSpPr>
          <p:cNvPr id="39" name="Straight Arrow Connector 38"/>
          <p:cNvCxnSpPr>
            <a:stCxn id="40" idx="3"/>
            <a:endCxn id="11" idx="1"/>
          </p:cNvCxnSpPr>
          <p:nvPr/>
        </p:nvCxnSpPr>
        <p:spPr>
          <a:xfrm>
            <a:off x="2590800" y="2343699"/>
            <a:ext cx="2148074" cy="19907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2016369" y="2165029"/>
            <a:ext cx="574431" cy="357340"/>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js</a:t>
            </a:r>
          </a:p>
        </p:txBody>
      </p:sp>
    </p:spTree>
    <p:extLst>
      <p:ext uri="{BB962C8B-B14F-4D97-AF65-F5344CB8AC3E}">
        <p14:creationId xmlns:p14="http://schemas.microsoft.com/office/powerpoint/2010/main" val="78111893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42151257"/>
              </p:ext>
            </p:extLst>
          </p:nvPr>
        </p:nvGraphicFramePr>
        <p:xfrm>
          <a:off x="2072746" y="954826"/>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NZ" dirty="0" smtClean="0"/>
              <a:t>Overview</a:t>
            </a:r>
            <a:endParaRPr lang="en-NZ" dirty="0"/>
          </a:p>
        </p:txBody>
      </p:sp>
    </p:spTree>
    <p:extLst>
      <p:ext uri="{BB962C8B-B14F-4D97-AF65-F5344CB8AC3E}">
        <p14:creationId xmlns:p14="http://schemas.microsoft.com/office/powerpoint/2010/main" val="380377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Graph Explorer</a:t>
            </a:r>
          </a:p>
        </p:txBody>
      </p:sp>
      <p:sp>
        <p:nvSpPr>
          <p:cNvPr id="3" name="Text Placeholder 2"/>
          <p:cNvSpPr>
            <a:spLocks noGrp="1"/>
          </p:cNvSpPr>
          <p:nvPr>
            <p:ph type="body" sz="quarter" idx="12"/>
          </p:nvPr>
        </p:nvSpPr>
        <p:spPr/>
        <p:txBody>
          <a:bodyPr/>
          <a:lstStyle/>
          <a:p>
            <a:r>
              <a:rPr lang="en-NZ" dirty="0" smtClean="0"/>
              <a:t>https</a:t>
            </a:r>
            <a:r>
              <a:rPr lang="en-NZ" dirty="0"/>
              <a:t>://graphexplorer.cloudapp.net/</a:t>
            </a:r>
          </a:p>
        </p:txBody>
      </p:sp>
    </p:spTree>
    <p:extLst>
      <p:ext uri="{BB962C8B-B14F-4D97-AF65-F5344CB8AC3E}">
        <p14:creationId xmlns:p14="http://schemas.microsoft.com/office/powerpoint/2010/main" val="618065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235974"/>
            <a:ext cx="11636477" cy="6091083"/>
          </a:xfrm>
          <a:prstGeom prst="rect">
            <a:avLst/>
          </a:prstGeom>
        </p:spPr>
      </p:pic>
    </p:spTree>
    <p:extLst>
      <p:ext uri="{BB962C8B-B14F-4D97-AF65-F5344CB8AC3E}">
        <p14:creationId xmlns:p14="http://schemas.microsoft.com/office/powerpoint/2010/main" val="186558273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16" y="276446"/>
            <a:ext cx="11940363" cy="6475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186975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960403"/>
          </a:xfrm>
        </p:spPr>
        <p:txBody>
          <a:bodyPr/>
          <a:lstStyle/>
          <a:p>
            <a:pPr algn="ctr"/>
            <a:r>
              <a:rPr lang="en-US" sz="4000" dirty="0" smtClean="0"/>
              <a:t>Extending the Schema</a:t>
            </a:r>
            <a:endParaRPr lang="en-NZ" dirty="0"/>
          </a:p>
        </p:txBody>
      </p:sp>
      <p:sp>
        <p:nvSpPr>
          <p:cNvPr id="3" name="Text Placeholder 2"/>
          <p:cNvSpPr>
            <a:spLocks noGrp="1"/>
          </p:cNvSpPr>
          <p:nvPr>
            <p:ph type="body" sz="quarter" idx="10"/>
          </p:nvPr>
        </p:nvSpPr>
        <p:spPr>
          <a:xfrm>
            <a:off x="285029" y="1992169"/>
            <a:ext cx="11887200" cy="3170099"/>
          </a:xfrm>
        </p:spPr>
        <p:txBody>
          <a:bodyPr/>
          <a:lstStyle/>
          <a:p>
            <a:r>
              <a:rPr lang="en-NZ" sz="2000" dirty="0" smtClean="0">
                <a:latin typeface="+mn-lt"/>
              </a:rPr>
              <a:t>Use “Extension” properties</a:t>
            </a:r>
          </a:p>
          <a:p>
            <a:endParaRPr lang="en-NZ" sz="2000" dirty="0">
              <a:latin typeface="+mn-lt"/>
            </a:endParaRPr>
          </a:p>
          <a:p>
            <a:r>
              <a:rPr lang="en-NZ" sz="2000" dirty="0" smtClean="0">
                <a:latin typeface="+mn-lt"/>
              </a:rPr>
              <a:t>Must be either String or Binary</a:t>
            </a:r>
          </a:p>
          <a:p>
            <a:endParaRPr lang="en-NZ" sz="2000" dirty="0" smtClean="0">
              <a:latin typeface="+mn-lt"/>
            </a:endParaRPr>
          </a:p>
          <a:p>
            <a:r>
              <a:rPr lang="en-NZ" sz="2000" dirty="0" smtClean="0">
                <a:latin typeface="+mn-lt"/>
              </a:rPr>
              <a:t>Cannot exceed 256 bytes</a:t>
            </a:r>
          </a:p>
          <a:p>
            <a:endParaRPr lang="en-NZ" sz="2000" dirty="0">
              <a:latin typeface="+mn-lt"/>
            </a:endParaRPr>
          </a:p>
          <a:p>
            <a:r>
              <a:rPr lang="en-NZ" sz="2000" dirty="0" smtClean="0">
                <a:latin typeface="+mn-lt"/>
              </a:rPr>
              <a:t>Can only extend some schemas e.g. Users, Groups, Device, Application etc.</a:t>
            </a:r>
          </a:p>
          <a:p>
            <a:endParaRPr lang="en-NZ" sz="2000" dirty="0">
              <a:latin typeface="+mn-lt"/>
            </a:endParaRPr>
          </a:p>
          <a:p>
            <a:r>
              <a:rPr lang="en-NZ" sz="2000" dirty="0" smtClean="0">
                <a:latin typeface="+mn-lt"/>
              </a:rPr>
              <a:t>Each tenant can only have 100 extensions</a:t>
            </a:r>
            <a:endParaRPr lang="en-NZ" sz="2000" dirty="0">
              <a:latin typeface="+mn-lt"/>
            </a:endParaRPr>
          </a:p>
        </p:txBody>
      </p:sp>
    </p:spTree>
    <p:extLst>
      <p:ext uri="{BB962C8B-B14F-4D97-AF65-F5344CB8AC3E}">
        <p14:creationId xmlns:p14="http://schemas.microsoft.com/office/powerpoint/2010/main" val="266002556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Lap around the AAD Portal</a:t>
            </a:r>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533850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The Access Panel</a:t>
            </a:r>
            <a:endParaRPr lang="en-NZ" dirty="0"/>
          </a:p>
        </p:txBody>
      </p:sp>
      <p:sp>
        <p:nvSpPr>
          <p:cNvPr id="3" name="Text Placeholder 2"/>
          <p:cNvSpPr>
            <a:spLocks noGrp="1"/>
          </p:cNvSpPr>
          <p:nvPr>
            <p:ph type="body" sz="quarter" idx="12"/>
          </p:nvPr>
        </p:nvSpPr>
        <p:spPr/>
        <p:txBody>
          <a:bodyPr/>
          <a:lstStyle/>
          <a:p>
            <a:r>
              <a:rPr lang="en-NZ" dirty="0"/>
              <a:t>https://myapps.microsoft.com/</a:t>
            </a:r>
          </a:p>
        </p:txBody>
      </p:sp>
    </p:spTree>
    <p:extLst>
      <p:ext uri="{BB962C8B-B14F-4D97-AF65-F5344CB8AC3E}">
        <p14:creationId xmlns:p14="http://schemas.microsoft.com/office/powerpoint/2010/main" val="1009105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dirty="0" smtClean="0"/>
              <a:t>myapps</a:t>
            </a:r>
            <a:endParaRPr lang="en-NZ"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489" y="1430337"/>
            <a:ext cx="10013244" cy="4902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1105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Access Control Services (ACS)</a:t>
            </a:r>
            <a:endParaRPr lang="en-NZ"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593031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960403"/>
          </a:xfrm>
        </p:spPr>
        <p:txBody>
          <a:bodyPr/>
          <a:lstStyle/>
          <a:p>
            <a:pPr algn="ctr"/>
            <a:r>
              <a:rPr lang="en-US" sz="4000" dirty="0" smtClean="0"/>
              <a:t>ACS</a:t>
            </a:r>
            <a:endParaRPr lang="en-NZ" dirty="0"/>
          </a:p>
        </p:txBody>
      </p:sp>
      <p:sp>
        <p:nvSpPr>
          <p:cNvPr id="3" name="Text Placeholder 2"/>
          <p:cNvSpPr>
            <a:spLocks noGrp="1"/>
          </p:cNvSpPr>
          <p:nvPr>
            <p:ph type="body" sz="quarter" idx="10"/>
          </p:nvPr>
        </p:nvSpPr>
        <p:spPr>
          <a:xfrm>
            <a:off x="285029" y="1992169"/>
            <a:ext cx="11887200" cy="2154436"/>
          </a:xfrm>
        </p:spPr>
        <p:txBody>
          <a:bodyPr/>
          <a:lstStyle/>
          <a:p>
            <a:r>
              <a:rPr lang="en-NZ" sz="2000" dirty="0" smtClean="0">
                <a:latin typeface="+mn-lt"/>
              </a:rPr>
              <a:t>Under “Access Control Namespaces”</a:t>
            </a:r>
          </a:p>
          <a:p>
            <a:endParaRPr lang="en-NZ" sz="2000" dirty="0">
              <a:latin typeface="+mn-lt"/>
            </a:endParaRPr>
          </a:p>
          <a:p>
            <a:r>
              <a:rPr lang="en-NZ" sz="2000" dirty="0" smtClean="0">
                <a:latin typeface="+mn-lt"/>
              </a:rPr>
              <a:t>Future uncertain – will be absorbed into AAD</a:t>
            </a:r>
          </a:p>
          <a:p>
            <a:endParaRPr lang="en-NZ" sz="2000" dirty="0" smtClean="0">
              <a:latin typeface="+mn-lt"/>
            </a:endParaRPr>
          </a:p>
          <a:p>
            <a:r>
              <a:rPr lang="en-NZ" sz="2000" dirty="0" smtClean="0">
                <a:latin typeface="+mn-lt"/>
              </a:rPr>
              <a:t>Allows social logins – Windows Live, Facebook, Google, Yahoo</a:t>
            </a:r>
          </a:p>
          <a:p>
            <a:endParaRPr lang="en-NZ" sz="2000" dirty="0">
              <a:latin typeface="+mn-lt"/>
            </a:endParaRPr>
          </a:p>
        </p:txBody>
      </p:sp>
    </p:spTree>
    <p:extLst>
      <p:ext uri="{BB962C8B-B14F-4D97-AF65-F5344CB8AC3E}">
        <p14:creationId xmlns:p14="http://schemas.microsoft.com/office/powerpoint/2010/main" val="196379819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Administrative Units</a:t>
            </a:r>
            <a:endParaRPr lang="en-NZ"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1502531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4930283" y="3602428"/>
            <a:ext cx="2108166" cy="210260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defTabSz="685701" fontAlgn="base">
              <a:spcBef>
                <a:spcPct val="0"/>
              </a:spcBef>
              <a:spcAft>
                <a:spcPct val="0"/>
              </a:spcAft>
            </a:pPr>
            <a:r>
              <a:rPr lang="en-US" sz="4080" dirty="0">
                <a:solidFill>
                  <a:srgbClr val="FFFFFF"/>
                </a:solidFill>
                <a:latin typeface="Segoe UI Light"/>
              </a:rPr>
              <a:t>1 Trillion</a:t>
            </a:r>
          </a:p>
          <a:p>
            <a:pPr defTabSz="685701" fontAlgn="base">
              <a:spcBef>
                <a:spcPct val="0"/>
              </a:spcBef>
              <a:spcAft>
                <a:spcPct val="0"/>
              </a:spcAft>
            </a:pPr>
            <a:r>
              <a:rPr lang="en-US" dirty="0" smtClean="0">
                <a:solidFill>
                  <a:srgbClr val="FFFFFF"/>
                </a:solidFill>
                <a:latin typeface="Segoe UI Light"/>
              </a:rPr>
              <a:t>Azure </a:t>
            </a:r>
            <a:r>
              <a:rPr lang="en-US" dirty="0">
                <a:solidFill>
                  <a:srgbClr val="FFFFFF"/>
                </a:solidFill>
                <a:latin typeface="Segoe UI Light"/>
              </a:rPr>
              <a:t>AD authentications since the release of the service</a:t>
            </a:r>
            <a:endParaRPr lang="en-US" sz="1600" i="1" dirty="0">
              <a:solidFill>
                <a:srgbClr val="FFFFFF"/>
              </a:solidFill>
              <a:latin typeface="Segoe UI Light"/>
            </a:endParaRPr>
          </a:p>
        </p:txBody>
      </p:sp>
      <p:sp>
        <p:nvSpPr>
          <p:cNvPr id="31" name="Rectangle 30"/>
          <p:cNvSpPr/>
          <p:nvPr/>
        </p:nvSpPr>
        <p:spPr bwMode="auto">
          <a:xfrm>
            <a:off x="7043485" y="3602428"/>
            <a:ext cx="2108166" cy="2102605"/>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defTabSz="672322" fontAlgn="base">
              <a:spcBef>
                <a:spcPct val="0"/>
              </a:spcBef>
              <a:spcAft>
                <a:spcPct val="0"/>
              </a:spcAft>
            </a:pPr>
            <a:r>
              <a:rPr lang="en-US" sz="4000" dirty="0" smtClean="0">
                <a:solidFill>
                  <a:srgbClr val="FFFFFF"/>
                </a:solidFill>
                <a:latin typeface="Segoe UI Light"/>
              </a:rPr>
              <a:t>50 M</a:t>
            </a:r>
            <a:br>
              <a:rPr lang="en-US" sz="4000" dirty="0" smtClean="0">
                <a:solidFill>
                  <a:srgbClr val="FFFFFF"/>
                </a:solidFill>
                <a:latin typeface="Segoe UI Light"/>
              </a:rPr>
            </a:br>
            <a:r>
              <a:rPr lang="en-US" dirty="0" smtClean="0">
                <a:solidFill>
                  <a:srgbClr val="FFFFFF"/>
                </a:solidFill>
                <a:latin typeface="Segoe UI Light"/>
              </a:rPr>
              <a:t>Office 365 users active every month</a:t>
            </a:r>
            <a:endParaRPr lang="en-US" sz="800" dirty="0">
              <a:solidFill>
                <a:srgbClr val="FFFFFF"/>
              </a:solidFill>
            </a:endParaRPr>
          </a:p>
        </p:txBody>
      </p:sp>
      <p:sp>
        <p:nvSpPr>
          <p:cNvPr id="32" name="Rectangle 31"/>
          <p:cNvSpPr/>
          <p:nvPr/>
        </p:nvSpPr>
        <p:spPr bwMode="auto">
          <a:xfrm>
            <a:off x="9151651" y="3602428"/>
            <a:ext cx="2108166" cy="210260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93247" rIns="186494" bIns="149196" numCol="1" spcCol="0" rtlCol="0" fromWordArt="0" anchor="t" anchorCtr="0" forceAA="0" compatLnSpc="1">
            <a:prstTxWarp prst="textNoShape">
              <a:avLst/>
            </a:prstTxWarp>
            <a:noAutofit/>
          </a:bodyPr>
          <a:lstStyle/>
          <a:p>
            <a:pPr defTabSz="685701" fontAlgn="base">
              <a:spcBef>
                <a:spcPct val="0"/>
              </a:spcBef>
              <a:spcAft>
                <a:spcPct val="0"/>
              </a:spcAft>
            </a:pPr>
            <a:r>
              <a:rPr lang="en-US" sz="3672" spc="-102" dirty="0">
                <a:solidFill>
                  <a:srgbClr val="FFFFFF"/>
                </a:solidFill>
                <a:latin typeface="Segoe UI Light"/>
              </a:rPr>
              <a:t>&gt;1 </a:t>
            </a:r>
            <a:r>
              <a:rPr lang="en-US" sz="3672" spc="-102" dirty="0" smtClean="0">
                <a:solidFill>
                  <a:srgbClr val="FFFFFF"/>
                </a:solidFill>
                <a:latin typeface="Segoe UI Light"/>
              </a:rPr>
              <a:t>Billion </a:t>
            </a:r>
            <a:r>
              <a:rPr lang="en-US" sz="2000" spc="-102" dirty="0">
                <a:solidFill>
                  <a:srgbClr val="FFFFFF"/>
                </a:solidFill>
                <a:latin typeface="Segoe UI Light"/>
              </a:rPr>
              <a:t>authentications every day on Azure AD</a:t>
            </a:r>
            <a:endParaRPr lang="en-US" sz="2000" dirty="0">
              <a:solidFill>
                <a:srgbClr val="FFFFFF"/>
              </a:solidFill>
            </a:endParaRPr>
          </a:p>
        </p:txBody>
      </p:sp>
      <p:sp>
        <p:nvSpPr>
          <p:cNvPr id="21" name="Rectangle 20"/>
          <p:cNvSpPr/>
          <p:nvPr/>
        </p:nvSpPr>
        <p:spPr bwMode="auto">
          <a:xfrm>
            <a:off x="9151651" y="1415764"/>
            <a:ext cx="2108166" cy="210260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372988" rIns="186494" bIns="149196" numCol="1" spcCol="0" rtlCol="0" fromWordArt="0" anchor="b" anchorCtr="0" forceAA="0" compatLnSpc="1">
            <a:prstTxWarp prst="textNoShape">
              <a:avLst/>
            </a:prstTxWarp>
            <a:noAutofit/>
          </a:bodyPr>
          <a:lstStyle/>
          <a:p>
            <a:pPr defTabSz="672322" fontAlgn="base">
              <a:spcBef>
                <a:spcPct val="0"/>
              </a:spcBef>
              <a:spcAft>
                <a:spcPct val="0"/>
              </a:spcAft>
            </a:pPr>
            <a:r>
              <a:rPr lang="en-US" dirty="0">
                <a:solidFill>
                  <a:srgbClr val="FFFFFF"/>
                </a:solidFill>
                <a:latin typeface="Segoe UI Light"/>
              </a:rPr>
              <a:t>More than </a:t>
            </a:r>
          </a:p>
          <a:p>
            <a:pPr defTabSz="672322" fontAlgn="base">
              <a:spcBef>
                <a:spcPct val="0"/>
              </a:spcBef>
              <a:spcAft>
                <a:spcPct val="0"/>
              </a:spcAft>
            </a:pPr>
            <a:r>
              <a:rPr lang="en-US" sz="4000" dirty="0">
                <a:solidFill>
                  <a:srgbClr val="FFFFFF"/>
                </a:solidFill>
                <a:latin typeface="Segoe UI Light"/>
              </a:rPr>
              <a:t>500 M</a:t>
            </a:r>
            <a:r>
              <a:rPr lang="en-US" sz="1400" dirty="0">
                <a:solidFill>
                  <a:srgbClr val="FFFFFF"/>
                </a:solidFill>
                <a:latin typeface="Segoe UI Light"/>
              </a:rPr>
              <a:t> </a:t>
            </a:r>
            <a:r>
              <a:rPr lang="en-US" dirty="0">
                <a:solidFill>
                  <a:srgbClr val="FFFFFF"/>
                </a:solidFill>
                <a:latin typeface="Segoe UI Light"/>
              </a:rPr>
              <a:t>objects hosted on Azure Active Directory</a:t>
            </a:r>
            <a:endParaRPr lang="en-US" sz="1400" dirty="0">
              <a:solidFill>
                <a:srgbClr val="FFFFFF"/>
              </a:solidFill>
              <a:latin typeface="Segoe UI Light"/>
            </a:endParaRPr>
          </a:p>
        </p:txBody>
      </p:sp>
      <p:grpSp>
        <p:nvGrpSpPr>
          <p:cNvPr id="86" name="Group 85"/>
          <p:cNvGrpSpPr/>
          <p:nvPr/>
        </p:nvGrpSpPr>
        <p:grpSpPr>
          <a:xfrm>
            <a:off x="7043485" y="1287462"/>
            <a:ext cx="2108166" cy="2148507"/>
            <a:chOff x="6955020" y="1339219"/>
            <a:chExt cx="2067310" cy="2106870"/>
          </a:xfrm>
        </p:grpSpPr>
        <p:sp>
          <p:nvSpPr>
            <p:cNvPr id="15" name="Rectangle 14"/>
            <p:cNvSpPr/>
            <p:nvPr/>
          </p:nvSpPr>
          <p:spPr bwMode="auto">
            <a:xfrm>
              <a:off x="6955020" y="1339219"/>
              <a:ext cx="2067310" cy="2061858"/>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372988" rIns="186494" bIns="149196" numCol="1" spcCol="0" rtlCol="0" fromWordArt="0" anchor="t" anchorCtr="0" forceAA="0" compatLnSpc="1">
              <a:prstTxWarp prst="textNoShape">
                <a:avLst/>
              </a:prstTxWarp>
              <a:noAutofit/>
            </a:bodyPr>
            <a:lstStyle/>
            <a:p>
              <a:pPr defTabSz="685701" fontAlgn="base">
                <a:spcBef>
                  <a:spcPct val="0"/>
                </a:spcBef>
                <a:spcAft>
                  <a:spcPct val="0"/>
                </a:spcAft>
              </a:pPr>
              <a:r>
                <a:rPr lang="en-US" sz="1836" dirty="0">
                  <a:solidFill>
                    <a:srgbClr val="FFFFFF"/>
                  </a:solidFill>
                  <a:latin typeface="Segoe UI Light"/>
                </a:rPr>
                <a:t>Azure AD manages identity data for  </a:t>
              </a:r>
            </a:p>
            <a:p>
              <a:pPr defTabSz="685701" fontAlgn="base">
                <a:spcBef>
                  <a:spcPct val="0"/>
                </a:spcBef>
                <a:spcAft>
                  <a:spcPct val="0"/>
                </a:spcAft>
              </a:pPr>
              <a:r>
                <a:rPr lang="en-US" sz="3264" dirty="0" smtClean="0">
                  <a:solidFill>
                    <a:srgbClr val="FFFFFF"/>
                  </a:solidFill>
                  <a:latin typeface="Segoe UI Light"/>
                </a:rPr>
                <a:t>&gt;5 M </a:t>
              </a:r>
              <a:r>
                <a:rPr lang="en-US" sz="1836" dirty="0">
                  <a:solidFill>
                    <a:srgbClr val="FFFFFF"/>
                  </a:solidFill>
                  <a:latin typeface="Segoe UI Light"/>
                </a:rPr>
                <a:t>organizations</a:t>
              </a:r>
              <a:r>
                <a:rPr lang="en-US" sz="1428" dirty="0">
                  <a:solidFill>
                    <a:srgbClr val="FFFFFF"/>
                  </a:solidFill>
                  <a:latin typeface="Segoe UI Light"/>
                </a:rPr>
                <a:t> </a:t>
              </a:r>
            </a:p>
          </p:txBody>
        </p:sp>
        <p:sp>
          <p:nvSpPr>
            <p:cNvPr id="72" name="Rectangle 71"/>
            <p:cNvSpPr/>
            <p:nvPr/>
          </p:nvSpPr>
          <p:spPr>
            <a:xfrm>
              <a:off x="6972797" y="3212466"/>
              <a:ext cx="1897750" cy="233623"/>
            </a:xfrm>
            <a:prstGeom prst="rect">
              <a:avLst/>
            </a:prstGeom>
          </p:spPr>
          <p:txBody>
            <a:bodyPr wrap="square">
              <a:spAutoFit/>
            </a:bodyPr>
            <a:lstStyle/>
            <a:p>
              <a:pPr defTabSz="685701" fontAlgn="base">
                <a:spcBef>
                  <a:spcPts val="306"/>
                </a:spcBef>
                <a:spcAft>
                  <a:spcPct val="0"/>
                </a:spcAft>
              </a:pPr>
              <a:endParaRPr lang="en-US" sz="918" dirty="0">
                <a:solidFill>
                  <a:srgbClr val="FFFFFF">
                    <a:alpha val="60000"/>
                  </a:srgbClr>
                </a:solidFill>
              </a:endParaRPr>
            </a:p>
          </p:txBody>
        </p:sp>
      </p:grpSp>
      <p:sp>
        <p:nvSpPr>
          <p:cNvPr id="12" name="Rectangle 11"/>
          <p:cNvSpPr/>
          <p:nvPr/>
        </p:nvSpPr>
        <p:spPr bwMode="auto">
          <a:xfrm>
            <a:off x="4935321" y="1415764"/>
            <a:ext cx="2108166" cy="2102605"/>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372988" rIns="186494" bIns="149196" numCol="1" spcCol="0" rtlCol="0" fromWordArt="0" anchor="b" anchorCtr="0" forceAA="0" compatLnSpc="1">
            <a:prstTxWarp prst="textNoShape">
              <a:avLst/>
            </a:prstTxWarp>
            <a:noAutofit/>
          </a:bodyPr>
          <a:lstStyle/>
          <a:p>
            <a:pPr defTabSz="685701" fontAlgn="base">
              <a:spcBef>
                <a:spcPct val="0"/>
              </a:spcBef>
              <a:spcAft>
                <a:spcPct val="0"/>
              </a:spcAft>
            </a:pPr>
            <a:endParaRPr lang="en-US" sz="4896" dirty="0">
              <a:solidFill>
                <a:srgbClr val="FFFFFF"/>
              </a:solidFill>
              <a:latin typeface="Calibri" panose="020F0502020204030204"/>
            </a:endParaRPr>
          </a:p>
          <a:p>
            <a:pPr defTabSz="685701" fontAlgn="base">
              <a:spcBef>
                <a:spcPct val="0"/>
              </a:spcBef>
              <a:spcAft>
                <a:spcPct val="0"/>
              </a:spcAft>
            </a:pPr>
            <a:endParaRPr lang="en-US" sz="4896" dirty="0">
              <a:solidFill>
                <a:srgbClr val="FFFFFF"/>
              </a:solidFill>
              <a:latin typeface="Calibri" panose="020F0502020204030204"/>
            </a:endParaRPr>
          </a:p>
          <a:p>
            <a:pPr defTabSz="685701" fontAlgn="base">
              <a:spcBef>
                <a:spcPct val="0"/>
              </a:spcBef>
              <a:spcAft>
                <a:spcPct val="0"/>
              </a:spcAft>
            </a:pPr>
            <a:endParaRPr lang="en-US" sz="4896" dirty="0">
              <a:solidFill>
                <a:srgbClr val="FFFFFF"/>
              </a:solidFill>
              <a:latin typeface="Calibri" panose="020F0502020204030204"/>
            </a:endParaRPr>
          </a:p>
          <a:p>
            <a:pPr defTabSz="685701" fontAlgn="base">
              <a:spcBef>
                <a:spcPct val="0"/>
              </a:spcBef>
              <a:spcAft>
                <a:spcPct val="0"/>
              </a:spcAft>
            </a:pPr>
            <a:endParaRPr lang="en-US" sz="4896" dirty="0">
              <a:solidFill>
                <a:srgbClr val="FFFFFF"/>
              </a:solidFill>
              <a:latin typeface="Calibri" panose="020F0502020204030204"/>
            </a:endParaRPr>
          </a:p>
          <a:p>
            <a:pPr defTabSz="685701" fontAlgn="base">
              <a:spcBef>
                <a:spcPct val="0"/>
              </a:spcBef>
              <a:spcAft>
                <a:spcPct val="0"/>
              </a:spcAft>
            </a:pPr>
            <a:r>
              <a:rPr lang="en-US" sz="4080" dirty="0">
                <a:solidFill>
                  <a:srgbClr val="FFFFFF"/>
                </a:solidFill>
                <a:latin typeface="Segoe UI Light"/>
              </a:rPr>
              <a:t>86% </a:t>
            </a:r>
          </a:p>
          <a:p>
            <a:pPr defTabSz="685701" fontAlgn="base">
              <a:spcBef>
                <a:spcPct val="0"/>
              </a:spcBef>
              <a:spcAft>
                <a:spcPct val="0"/>
              </a:spcAft>
            </a:pPr>
            <a:r>
              <a:rPr lang="en-US" sz="1400" dirty="0">
                <a:solidFill>
                  <a:srgbClr val="FFFFFF"/>
                </a:solidFill>
                <a:latin typeface="Segoe UI Light"/>
              </a:rPr>
              <a:t>of Fortune 500 companies on Microsoft Cloud (Azure, O365, CRM Online and PowerBI</a:t>
            </a:r>
            <a:r>
              <a:rPr lang="en-US" sz="1400" dirty="0" smtClean="0">
                <a:solidFill>
                  <a:srgbClr val="FFFFFF"/>
                </a:solidFill>
                <a:latin typeface="Calibri" panose="020F0502020204030204"/>
              </a:rPr>
              <a:t>)</a:t>
            </a:r>
          </a:p>
          <a:p>
            <a:pPr defTabSz="685701" fontAlgn="base">
              <a:spcBef>
                <a:spcPct val="0"/>
              </a:spcBef>
              <a:spcAft>
                <a:spcPct val="0"/>
              </a:spcAft>
            </a:pPr>
            <a:endParaRPr lang="en-US" sz="1071" dirty="0">
              <a:solidFill>
                <a:srgbClr val="FFFFFF"/>
              </a:solidFill>
            </a:endParaRPr>
          </a:p>
        </p:txBody>
      </p:sp>
      <p:sp>
        <p:nvSpPr>
          <p:cNvPr id="62" name="Rectangle 61"/>
          <p:cNvSpPr/>
          <p:nvPr/>
        </p:nvSpPr>
        <p:spPr>
          <a:xfrm>
            <a:off x="391453" y="6319031"/>
            <a:ext cx="1906694" cy="549741"/>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dirty="0">
              <a:solidFill>
                <a:srgbClr val="FFFFFF"/>
              </a:solidFill>
            </a:endParaRPr>
          </a:p>
        </p:txBody>
      </p:sp>
      <p:grpSp>
        <p:nvGrpSpPr>
          <p:cNvPr id="69" name="Group 68"/>
          <p:cNvGrpSpPr/>
          <p:nvPr/>
        </p:nvGrpSpPr>
        <p:grpSpPr>
          <a:xfrm>
            <a:off x="-372876" y="6484857"/>
            <a:ext cx="6108009" cy="1272434"/>
            <a:chOff x="-2182528" y="7627937"/>
            <a:chExt cx="5989638" cy="1247775"/>
          </a:xfrm>
        </p:grpSpPr>
        <p:sp>
          <p:nvSpPr>
            <p:cNvPr id="65" name="Freeform 19"/>
            <p:cNvSpPr>
              <a:spLocks/>
            </p:cNvSpPr>
            <p:nvPr/>
          </p:nvSpPr>
          <p:spPr bwMode="auto">
            <a:xfrm>
              <a:off x="-2182528" y="7627937"/>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66" name="Freeform 20"/>
            <p:cNvSpPr>
              <a:spLocks/>
            </p:cNvSpPr>
            <p:nvPr/>
          </p:nvSpPr>
          <p:spPr bwMode="auto">
            <a:xfrm>
              <a:off x="-1049053" y="7631112"/>
              <a:ext cx="2136775" cy="1244600"/>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67" name="Freeform 21"/>
            <p:cNvSpPr>
              <a:spLocks/>
            </p:cNvSpPr>
            <p:nvPr/>
          </p:nvSpPr>
          <p:spPr bwMode="auto">
            <a:xfrm>
              <a:off x="1298860" y="7770812"/>
              <a:ext cx="701675" cy="1104900"/>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68" name="Freeform 22"/>
            <p:cNvSpPr>
              <a:spLocks/>
            </p:cNvSpPr>
            <p:nvPr/>
          </p:nvSpPr>
          <p:spPr bwMode="auto">
            <a:xfrm>
              <a:off x="-650590" y="7634287"/>
              <a:ext cx="2576513" cy="1241425"/>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grpSp>
      <p:sp>
        <p:nvSpPr>
          <p:cNvPr id="56" name="Rectangle 55"/>
          <p:cNvSpPr/>
          <p:nvPr/>
        </p:nvSpPr>
        <p:spPr bwMode="auto">
          <a:xfrm>
            <a:off x="488876" y="5774611"/>
            <a:ext cx="2322383" cy="1219421"/>
          </a:xfrm>
          <a:prstGeom prst="rect">
            <a:avLst/>
          </a:prstGeom>
          <a:solidFill>
            <a:schemeClr val="bg1">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2723312" y="5985028"/>
            <a:ext cx="618133" cy="1009002"/>
            <a:chOff x="2668806" y="5868553"/>
            <a:chExt cx="606154" cy="989448"/>
          </a:xfrm>
        </p:grpSpPr>
        <p:sp>
          <p:nvSpPr>
            <p:cNvPr id="55" name="Rectangle 54"/>
            <p:cNvSpPr/>
            <p:nvPr/>
          </p:nvSpPr>
          <p:spPr bwMode="auto">
            <a:xfrm>
              <a:off x="2668806" y="5977719"/>
              <a:ext cx="606154" cy="880282"/>
            </a:xfrm>
            <a:prstGeom prst="rect">
              <a:avLst/>
            </a:prstGeom>
            <a:solidFill>
              <a:schemeClr val="bg1">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22"/>
            <p:cNvSpPr>
              <a:spLocks noChangeArrowheads="1"/>
            </p:cNvSpPr>
            <p:nvPr/>
          </p:nvSpPr>
          <p:spPr bwMode="auto">
            <a:xfrm>
              <a:off x="3002982" y="5868553"/>
              <a:ext cx="102986" cy="110854"/>
            </a:xfrm>
            <a:prstGeom prst="rect">
              <a:avLst/>
            </a:prstGeom>
            <a:solidFill>
              <a:schemeClr val="bg1">
                <a:alpha val="19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58" name="Rectangle 23"/>
            <p:cNvSpPr>
              <a:spLocks noChangeArrowheads="1"/>
            </p:cNvSpPr>
            <p:nvPr/>
          </p:nvSpPr>
          <p:spPr bwMode="auto">
            <a:xfrm>
              <a:off x="2864886" y="5868553"/>
              <a:ext cx="102986" cy="110854"/>
            </a:xfrm>
            <a:prstGeom prst="rect">
              <a:avLst/>
            </a:prstGeom>
            <a:solidFill>
              <a:schemeClr val="bg1">
                <a:alpha val="19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grpSp>
      <p:sp>
        <p:nvSpPr>
          <p:cNvPr id="4" name="Title 3"/>
          <p:cNvSpPr>
            <a:spLocks noGrp="1"/>
          </p:cNvSpPr>
          <p:nvPr>
            <p:ph type="title"/>
          </p:nvPr>
        </p:nvSpPr>
        <p:spPr/>
        <p:txBody>
          <a:bodyPr>
            <a:noAutofit/>
          </a:bodyPr>
          <a:lstStyle/>
          <a:p>
            <a:r>
              <a:rPr lang="en-US" sz="4896" dirty="0" smtClean="0"/>
              <a:t>Azure AD by the Numbers</a:t>
            </a:r>
            <a:endParaRPr lang="en-US" sz="4896" dirty="0"/>
          </a:p>
        </p:txBody>
      </p:sp>
      <p:grpSp>
        <p:nvGrpSpPr>
          <p:cNvPr id="36" name="Group 35"/>
          <p:cNvGrpSpPr/>
          <p:nvPr/>
        </p:nvGrpSpPr>
        <p:grpSpPr>
          <a:xfrm>
            <a:off x="1765" y="6072514"/>
            <a:ext cx="1067747" cy="926495"/>
            <a:chOff x="2947" y="5940696"/>
            <a:chExt cx="1047055" cy="908540"/>
          </a:xfrm>
        </p:grpSpPr>
        <p:sp>
          <p:nvSpPr>
            <p:cNvPr id="37" name="Rectangle 6"/>
            <p:cNvSpPr>
              <a:spLocks noChangeArrowheads="1"/>
            </p:cNvSpPr>
            <p:nvPr/>
          </p:nvSpPr>
          <p:spPr bwMode="auto">
            <a:xfrm>
              <a:off x="2947" y="5982400"/>
              <a:ext cx="993437" cy="866836"/>
            </a:xfrm>
            <a:prstGeom prst="rect">
              <a:avLst/>
            </a:prstGeom>
            <a:solidFill>
              <a:schemeClr val="accent2"/>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38" name="Rectangle 7"/>
            <p:cNvSpPr>
              <a:spLocks noChangeArrowheads="1"/>
            </p:cNvSpPr>
            <p:nvPr/>
          </p:nvSpPr>
          <p:spPr bwMode="auto">
            <a:xfrm>
              <a:off x="2947" y="5940696"/>
              <a:ext cx="1047055" cy="4170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39" name="Rectangle 8"/>
            <p:cNvSpPr>
              <a:spLocks noChangeArrowheads="1"/>
            </p:cNvSpPr>
            <p:nvPr/>
          </p:nvSpPr>
          <p:spPr bwMode="auto">
            <a:xfrm>
              <a:off x="503389" y="6572206"/>
              <a:ext cx="142983" cy="277030"/>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0" name="Rectangle 9"/>
            <p:cNvSpPr>
              <a:spLocks noChangeArrowheads="1"/>
            </p:cNvSpPr>
            <p:nvPr/>
          </p:nvSpPr>
          <p:spPr bwMode="auto">
            <a:xfrm>
              <a:off x="259125" y="6572206"/>
              <a:ext cx="140004" cy="277030"/>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1" name="Rectangle 10"/>
            <p:cNvSpPr>
              <a:spLocks noChangeArrowheads="1"/>
            </p:cNvSpPr>
            <p:nvPr/>
          </p:nvSpPr>
          <p:spPr bwMode="auto">
            <a:xfrm>
              <a:off x="11883" y="6098574"/>
              <a:ext cx="883220" cy="140004"/>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2" name="Rectangle 11"/>
            <p:cNvSpPr>
              <a:spLocks noChangeArrowheads="1"/>
            </p:cNvSpPr>
            <p:nvPr/>
          </p:nvSpPr>
          <p:spPr bwMode="auto">
            <a:xfrm>
              <a:off x="11883" y="6342837"/>
              <a:ext cx="883220" cy="14298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grpSp>
      <p:grpSp>
        <p:nvGrpSpPr>
          <p:cNvPr id="43" name="Group 42"/>
          <p:cNvGrpSpPr/>
          <p:nvPr/>
        </p:nvGrpSpPr>
        <p:grpSpPr>
          <a:xfrm>
            <a:off x="1108160" y="5399017"/>
            <a:ext cx="1225708" cy="1599993"/>
            <a:chOff x="1057662" y="5280250"/>
            <a:chExt cx="1201954" cy="1568986"/>
          </a:xfrm>
        </p:grpSpPr>
        <p:sp>
          <p:nvSpPr>
            <p:cNvPr id="44" name="Rectangle 12"/>
            <p:cNvSpPr>
              <a:spLocks noChangeArrowheads="1"/>
            </p:cNvSpPr>
            <p:nvPr/>
          </p:nvSpPr>
          <p:spPr bwMode="auto">
            <a:xfrm>
              <a:off x="1114259" y="5491108"/>
              <a:ext cx="1091738" cy="1358127"/>
            </a:xfrm>
            <a:prstGeom prst="rect">
              <a:avLst/>
            </a:prstGeom>
            <a:solidFill>
              <a:schemeClr val="accent2"/>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5" name="Rectangle 13"/>
            <p:cNvSpPr>
              <a:spLocks noChangeArrowheads="1"/>
            </p:cNvSpPr>
            <p:nvPr/>
          </p:nvSpPr>
          <p:spPr bwMode="auto">
            <a:xfrm>
              <a:off x="1057662" y="5450043"/>
              <a:ext cx="1201954" cy="4170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6" name="Rectangle 14"/>
            <p:cNvSpPr>
              <a:spLocks noChangeArrowheads="1"/>
            </p:cNvSpPr>
            <p:nvPr/>
          </p:nvSpPr>
          <p:spPr bwMode="auto">
            <a:xfrm>
              <a:off x="1714491" y="6572206"/>
              <a:ext cx="142983" cy="277030"/>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7" name="Rectangle 15"/>
            <p:cNvSpPr>
              <a:spLocks noChangeArrowheads="1"/>
            </p:cNvSpPr>
            <p:nvPr/>
          </p:nvSpPr>
          <p:spPr bwMode="auto">
            <a:xfrm>
              <a:off x="1465760" y="6572206"/>
              <a:ext cx="142983" cy="277030"/>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8" name="Rectangle 16"/>
            <p:cNvSpPr>
              <a:spLocks noChangeArrowheads="1"/>
            </p:cNvSpPr>
            <p:nvPr/>
          </p:nvSpPr>
          <p:spPr bwMode="auto">
            <a:xfrm>
              <a:off x="1221497" y="5608558"/>
              <a:ext cx="883220" cy="14298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49" name="Rectangle 17"/>
            <p:cNvSpPr>
              <a:spLocks noChangeArrowheads="1"/>
            </p:cNvSpPr>
            <p:nvPr/>
          </p:nvSpPr>
          <p:spPr bwMode="auto">
            <a:xfrm>
              <a:off x="1221497" y="5851332"/>
              <a:ext cx="883220" cy="14298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50" name="Rectangle 18"/>
            <p:cNvSpPr>
              <a:spLocks noChangeArrowheads="1"/>
            </p:cNvSpPr>
            <p:nvPr/>
          </p:nvSpPr>
          <p:spPr bwMode="auto">
            <a:xfrm>
              <a:off x="1221497" y="6098574"/>
              <a:ext cx="883220" cy="140004"/>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51" name="Rectangle 19"/>
            <p:cNvSpPr>
              <a:spLocks noChangeArrowheads="1"/>
            </p:cNvSpPr>
            <p:nvPr/>
          </p:nvSpPr>
          <p:spPr bwMode="auto">
            <a:xfrm>
              <a:off x="1221497" y="6342837"/>
              <a:ext cx="883220" cy="14298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52" name="Rectangle 22"/>
            <p:cNvSpPr>
              <a:spLocks noChangeArrowheads="1"/>
            </p:cNvSpPr>
            <p:nvPr/>
          </p:nvSpPr>
          <p:spPr bwMode="auto">
            <a:xfrm>
              <a:off x="1896199" y="5280250"/>
              <a:ext cx="131068" cy="16979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sp>
          <p:nvSpPr>
            <p:cNvPr id="53" name="Rectangle 23"/>
            <p:cNvSpPr>
              <a:spLocks noChangeArrowheads="1"/>
            </p:cNvSpPr>
            <p:nvPr/>
          </p:nvSpPr>
          <p:spPr bwMode="auto">
            <a:xfrm>
              <a:off x="1720449" y="5280250"/>
              <a:ext cx="131068" cy="169793"/>
            </a:xfrm>
            <a:prstGeom prst="rect">
              <a:avLst/>
            </a:prstGeom>
            <a:solidFill>
              <a:schemeClr val="accent2">
                <a:lumMod val="75000"/>
              </a:schemeClr>
            </a:solidFill>
            <a:ln>
              <a:noFill/>
            </a:ln>
            <a:extLst/>
          </p:spPr>
          <p:txBody>
            <a:bodyPr vert="horz" wrap="square" lIns="93247" tIns="46623" rIns="93247" bIns="46623" numCol="1" anchor="t" anchorCtr="0" compatLnSpc="1">
              <a:prstTxWarp prst="textNoShape">
                <a:avLst/>
              </a:prstTxWarp>
            </a:bodyPr>
            <a:lstStyle/>
            <a:p>
              <a:pPr defTabSz="932418"/>
              <a:endParaRPr lang="en-US" sz="1836" dirty="0">
                <a:solidFill>
                  <a:srgbClr val="00B0F0"/>
                </a:solidFill>
              </a:endParaRPr>
            </a:p>
          </p:txBody>
        </p:sp>
      </p:grpSp>
      <p:pic>
        <p:nvPicPr>
          <p:cNvPr id="76" name="Picture 75"/>
          <p:cNvPicPr>
            <a:picLocks noChangeAspect="1"/>
          </p:cNvPicPr>
          <p:nvPr/>
        </p:nvPicPr>
        <p:blipFill>
          <a:blip r:embed="rId3"/>
          <a:stretch>
            <a:fillRect/>
          </a:stretch>
        </p:blipFill>
        <p:spPr>
          <a:xfrm>
            <a:off x="357947" y="1387752"/>
            <a:ext cx="2706146" cy="1820725"/>
          </a:xfrm>
          <a:prstGeom prst="rect">
            <a:avLst/>
          </a:prstGeom>
        </p:spPr>
      </p:pic>
      <p:pic>
        <p:nvPicPr>
          <p:cNvPr id="77" name="Picture 76"/>
          <p:cNvPicPr>
            <a:picLocks noChangeAspect="1"/>
          </p:cNvPicPr>
          <p:nvPr/>
        </p:nvPicPr>
        <p:blipFill>
          <a:blip r:embed="rId3"/>
          <a:stretch>
            <a:fillRect/>
          </a:stretch>
        </p:blipFill>
        <p:spPr>
          <a:xfrm>
            <a:off x="642925" y="1582664"/>
            <a:ext cx="2706146" cy="1820725"/>
          </a:xfrm>
          <a:prstGeom prst="rect">
            <a:avLst/>
          </a:prstGeom>
        </p:spPr>
      </p:pic>
      <p:pic>
        <p:nvPicPr>
          <p:cNvPr id="78" name="Picture 77"/>
          <p:cNvPicPr>
            <a:picLocks noChangeAspect="1"/>
          </p:cNvPicPr>
          <p:nvPr/>
        </p:nvPicPr>
        <p:blipFill>
          <a:blip r:embed="rId4"/>
          <a:stretch>
            <a:fillRect/>
          </a:stretch>
        </p:blipFill>
        <p:spPr>
          <a:xfrm>
            <a:off x="1536144" y="2208061"/>
            <a:ext cx="919705" cy="919705"/>
          </a:xfrm>
          <a:prstGeom prst="rect">
            <a:avLst/>
          </a:prstGeom>
        </p:spPr>
      </p:pic>
      <p:sp>
        <p:nvSpPr>
          <p:cNvPr id="2" name="TextBox 1"/>
          <p:cNvSpPr txBox="1"/>
          <p:nvPr/>
        </p:nvSpPr>
        <p:spPr>
          <a:xfrm>
            <a:off x="4720521" y="5870859"/>
            <a:ext cx="6754093" cy="960263"/>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rgbClr val="FFFFFF"/>
                    </a:gs>
                    <a:gs pos="30000">
                      <a:srgbClr val="FFFFFF"/>
                    </a:gs>
                  </a:gsLst>
                  <a:lin ang="5400000" scaled="0"/>
                </a:gradFill>
              </a:rPr>
              <a:t>Every Office 365 and Microsoft Azure customer</a:t>
            </a:r>
            <a:br>
              <a:rPr lang="en-US" sz="2400" dirty="0" smtClean="0">
                <a:gradFill>
                  <a:gsLst>
                    <a:gs pos="2917">
                      <a:srgbClr val="FFFFFF"/>
                    </a:gs>
                    <a:gs pos="30000">
                      <a:srgbClr val="FFFFFF"/>
                    </a:gs>
                  </a:gsLst>
                  <a:lin ang="5400000" scaled="0"/>
                </a:gradFill>
              </a:rPr>
            </a:br>
            <a:r>
              <a:rPr lang="en-US" sz="2400" dirty="0" smtClean="0">
                <a:gradFill>
                  <a:gsLst>
                    <a:gs pos="2917">
                      <a:srgbClr val="FFFFFF"/>
                    </a:gs>
                    <a:gs pos="30000">
                      <a:srgbClr val="FFFFFF"/>
                    </a:gs>
                  </a:gsLst>
                  <a:lin ang="5400000" scaled="0"/>
                </a:gradFill>
              </a:rPr>
              <a:t>uses Azure Active directory</a:t>
            </a:r>
          </a:p>
        </p:txBody>
      </p:sp>
    </p:spTree>
    <p:extLst>
      <p:ext uri="{BB962C8B-B14F-4D97-AF65-F5344CB8AC3E}">
        <p14:creationId xmlns:p14="http://schemas.microsoft.com/office/powerpoint/2010/main" val="205007438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03951" y="468690"/>
            <a:ext cx="11428571" cy="6057143"/>
          </a:xfrm>
          <a:prstGeom prst="rect">
            <a:avLst/>
          </a:prstGeom>
        </p:spPr>
      </p:pic>
    </p:spTree>
    <p:extLst>
      <p:ext uri="{BB962C8B-B14F-4D97-AF65-F5344CB8AC3E}">
        <p14:creationId xmlns:p14="http://schemas.microsoft.com/office/powerpoint/2010/main" val="368942104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1445" y="144419"/>
            <a:ext cx="11562735" cy="6676190"/>
          </a:xfrm>
          <a:prstGeom prst="rect">
            <a:avLst/>
          </a:prstGeom>
        </p:spPr>
      </p:pic>
    </p:spTree>
    <p:extLst>
      <p:ext uri="{BB962C8B-B14F-4D97-AF65-F5344CB8AC3E}">
        <p14:creationId xmlns:p14="http://schemas.microsoft.com/office/powerpoint/2010/main" val="1674709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Privileged Identity Management</a:t>
            </a:r>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1545150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960403"/>
          </a:xfrm>
        </p:spPr>
        <p:txBody>
          <a:bodyPr/>
          <a:lstStyle/>
          <a:p>
            <a:r>
              <a:rPr lang="en-NZ" sz="4000" dirty="0"/>
              <a:t>Privileged Identity Management</a:t>
            </a:r>
          </a:p>
        </p:txBody>
      </p:sp>
      <p:sp>
        <p:nvSpPr>
          <p:cNvPr id="3" name="Text Placeholder 2"/>
          <p:cNvSpPr>
            <a:spLocks noGrp="1"/>
          </p:cNvSpPr>
          <p:nvPr>
            <p:ph type="body" sz="quarter" idx="10"/>
          </p:nvPr>
        </p:nvSpPr>
        <p:spPr>
          <a:xfrm>
            <a:off x="285029" y="1569156"/>
            <a:ext cx="11887200" cy="3804355"/>
          </a:xfrm>
        </p:spPr>
        <p:txBody>
          <a:bodyPr/>
          <a:lstStyle/>
          <a:p>
            <a:r>
              <a:rPr lang="en-US" sz="2000" dirty="0"/>
              <a:t>Securely managing access to privileged accounts has been a </a:t>
            </a:r>
            <a:r>
              <a:rPr lang="en-US" sz="2000" dirty="0" smtClean="0"/>
              <a:t>challenge</a:t>
            </a:r>
          </a:p>
          <a:p>
            <a:endParaRPr lang="en-US" sz="2000" dirty="0">
              <a:latin typeface="+mn-lt"/>
            </a:endParaRPr>
          </a:p>
          <a:p>
            <a:r>
              <a:rPr lang="en-US" sz="2000" dirty="0" smtClean="0"/>
              <a:t>Help </a:t>
            </a:r>
            <a:r>
              <a:rPr lang="en-US" sz="2000" dirty="0"/>
              <a:t>you discover the Azure Active Directory privileged administrator </a:t>
            </a:r>
            <a:r>
              <a:rPr lang="en-US" sz="2000" dirty="0" smtClean="0"/>
              <a:t>roles</a:t>
            </a:r>
          </a:p>
          <a:p>
            <a:endParaRPr lang="en-US" sz="2000" dirty="0"/>
          </a:p>
          <a:p>
            <a:r>
              <a:rPr lang="en-US" sz="2000" dirty="0" smtClean="0"/>
              <a:t>Enable </a:t>
            </a:r>
            <a:r>
              <a:rPr lang="en-US" sz="2000" dirty="0"/>
              <a:t>you to revoke permanent privileged access and provide a mechanism that manages on-demand, time-limited access for Azure Active Directory privileged </a:t>
            </a:r>
            <a:r>
              <a:rPr lang="en-US" sz="2000" dirty="0" smtClean="0"/>
              <a:t>accounts</a:t>
            </a:r>
          </a:p>
          <a:p>
            <a:endParaRPr lang="en-US" sz="2000" dirty="0"/>
          </a:p>
          <a:p>
            <a:r>
              <a:rPr lang="en-US" sz="2000" dirty="0" smtClean="0"/>
              <a:t>“Just </a:t>
            </a:r>
            <a:r>
              <a:rPr lang="en-US" sz="2000" dirty="0"/>
              <a:t>in time administration” functionality </a:t>
            </a:r>
            <a:r>
              <a:rPr lang="en-US" sz="2000" dirty="0" smtClean="0"/>
              <a:t>.</a:t>
            </a:r>
          </a:p>
          <a:p>
            <a:endParaRPr lang="en-US" sz="2000" dirty="0"/>
          </a:p>
          <a:p>
            <a:r>
              <a:rPr lang="en-US" sz="2000" dirty="0" smtClean="0"/>
              <a:t>Auditing via store in preview portal</a:t>
            </a:r>
            <a:r>
              <a:rPr lang="en-NZ" sz="2000" dirty="0">
                <a:latin typeface="+mn-lt"/>
              </a:rPr>
              <a:t>	</a:t>
            </a:r>
            <a:endParaRPr lang="en-NZ" sz="2000" dirty="0" smtClean="0">
              <a:latin typeface="+mn-lt"/>
            </a:endParaRPr>
          </a:p>
          <a:p>
            <a:r>
              <a:rPr lang="en-NZ" sz="2000" dirty="0" smtClean="0">
                <a:latin typeface="+mn-lt"/>
              </a:rPr>
              <a:t>	</a:t>
            </a:r>
            <a:endParaRPr lang="en-NZ" sz="2000" dirty="0">
              <a:latin typeface="+mn-lt"/>
            </a:endParaRPr>
          </a:p>
        </p:txBody>
      </p:sp>
    </p:spTree>
    <p:extLst>
      <p:ext uri="{BB962C8B-B14F-4D97-AF65-F5344CB8AC3E}">
        <p14:creationId xmlns:p14="http://schemas.microsoft.com/office/powerpoint/2010/main" val="3474767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Active Directory Authentication Library</a:t>
            </a:r>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529177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960403"/>
          </a:xfrm>
        </p:spPr>
        <p:txBody>
          <a:bodyPr/>
          <a:lstStyle/>
          <a:p>
            <a:r>
              <a:rPr lang="en-US" sz="4000" dirty="0"/>
              <a:t>Active Directory Authentication Library (ADAL</a:t>
            </a:r>
            <a:r>
              <a:rPr lang="en-US" dirty="0"/>
              <a:t>)</a:t>
            </a:r>
            <a:br>
              <a:rPr lang="en-US" dirty="0"/>
            </a:br>
            <a:endParaRPr lang="en-NZ" dirty="0"/>
          </a:p>
        </p:txBody>
      </p:sp>
      <p:sp>
        <p:nvSpPr>
          <p:cNvPr id="3" name="Text Placeholder 2"/>
          <p:cNvSpPr>
            <a:spLocks noGrp="1"/>
          </p:cNvSpPr>
          <p:nvPr>
            <p:ph type="body" sz="quarter" idx="10"/>
          </p:nvPr>
        </p:nvSpPr>
        <p:spPr>
          <a:xfrm>
            <a:off x="285029" y="1992169"/>
            <a:ext cx="11887200" cy="4524315"/>
          </a:xfrm>
        </p:spPr>
        <p:txBody>
          <a:bodyPr/>
          <a:lstStyle/>
          <a:p>
            <a:r>
              <a:rPr lang="en-NZ" sz="2000" dirty="0" smtClean="0">
                <a:latin typeface="+mn-lt"/>
              </a:rPr>
              <a:t>Available on multiple platforms</a:t>
            </a:r>
          </a:p>
          <a:p>
            <a:r>
              <a:rPr lang="en-NZ" sz="2000" dirty="0">
                <a:latin typeface="+mn-lt"/>
              </a:rPr>
              <a:t>	</a:t>
            </a:r>
            <a:endParaRPr lang="en-NZ" sz="2000" dirty="0" smtClean="0">
              <a:latin typeface="+mn-lt"/>
            </a:endParaRPr>
          </a:p>
          <a:p>
            <a:r>
              <a:rPr lang="en-NZ" sz="2000" dirty="0" smtClean="0">
                <a:latin typeface="+mn-lt"/>
              </a:rPr>
              <a:t>	.NET, iOS, Javascript, Android, Node.JS, Java, Windows Store etc</a:t>
            </a:r>
            <a:r>
              <a:rPr lang="en-NZ" sz="2000" dirty="0">
                <a:latin typeface="+mn-lt"/>
              </a:rPr>
              <a:t>.</a:t>
            </a:r>
            <a:endParaRPr lang="en-NZ" sz="2000" dirty="0" smtClean="0">
              <a:latin typeface="+mn-lt"/>
            </a:endParaRPr>
          </a:p>
          <a:p>
            <a:endParaRPr lang="en-NZ" sz="2000" dirty="0" smtClean="0">
              <a:latin typeface="+mn-lt"/>
            </a:endParaRPr>
          </a:p>
          <a:p>
            <a:r>
              <a:rPr lang="en-NZ" sz="2000" dirty="0" smtClean="0">
                <a:latin typeface="+mn-lt"/>
              </a:rPr>
              <a:t>Now open source</a:t>
            </a:r>
          </a:p>
          <a:p>
            <a:endParaRPr lang="en-NZ" sz="2000" dirty="0">
              <a:latin typeface="+mn-lt"/>
            </a:endParaRPr>
          </a:p>
          <a:p>
            <a:r>
              <a:rPr lang="en-NZ" sz="2000" dirty="0" smtClean="0">
                <a:latin typeface="+mn-lt"/>
              </a:rPr>
              <a:t>Works on premises (ADFS 2012 R2) and cloud (Azure Active Directory)</a:t>
            </a:r>
          </a:p>
          <a:p>
            <a:endParaRPr lang="en-NZ" sz="2000" dirty="0">
              <a:latin typeface="+mn-lt"/>
            </a:endParaRPr>
          </a:p>
          <a:p>
            <a:r>
              <a:rPr lang="en-NZ" sz="2000" dirty="0" smtClean="0">
                <a:latin typeface="+mn-lt"/>
              </a:rPr>
              <a:t>ADFS only supports OAuth2 authorisation code grant</a:t>
            </a:r>
          </a:p>
          <a:p>
            <a:endParaRPr lang="en-NZ" sz="2000" dirty="0">
              <a:latin typeface="+mn-lt"/>
            </a:endParaRPr>
          </a:p>
          <a:p>
            <a:r>
              <a:rPr lang="en-NZ" sz="2000" dirty="0" smtClean="0">
                <a:latin typeface="+mn-lt"/>
              </a:rPr>
              <a:t>Cache and automatic refresh</a:t>
            </a:r>
          </a:p>
          <a:p>
            <a:endParaRPr lang="en-NZ" sz="2000" dirty="0">
              <a:latin typeface="+mn-lt"/>
            </a:endParaRPr>
          </a:p>
          <a:p>
            <a:r>
              <a:rPr lang="en-NZ" sz="2000" dirty="0" smtClean="0">
                <a:latin typeface="+mn-lt"/>
              </a:rPr>
              <a:t>Multi-user support</a:t>
            </a:r>
            <a:endParaRPr lang="en-NZ" sz="2000" dirty="0">
              <a:latin typeface="+mn-lt"/>
            </a:endParaRPr>
          </a:p>
        </p:txBody>
      </p:sp>
    </p:spTree>
    <p:extLst>
      <p:ext uri="{BB962C8B-B14F-4D97-AF65-F5344CB8AC3E}">
        <p14:creationId xmlns:p14="http://schemas.microsoft.com/office/powerpoint/2010/main" val="4187841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Security Monitoring Benefits</a:t>
            </a:r>
            <a:endParaRPr lang="en-NZ"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2198643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Detect:  </a:t>
            </a:r>
            <a:br>
              <a:rPr lang="en-US" dirty="0" smtClean="0"/>
            </a:br>
            <a:r>
              <a:rPr lang="en-US" dirty="0" smtClean="0"/>
              <a:t>Brute Force Attack</a:t>
            </a:r>
            <a:endParaRPr lang="en-US" dirty="0"/>
          </a:p>
        </p:txBody>
      </p:sp>
      <p:sp>
        <p:nvSpPr>
          <p:cNvPr id="5" name="TextBox 4"/>
          <p:cNvSpPr txBox="1"/>
          <p:nvPr/>
        </p:nvSpPr>
        <p:spPr>
          <a:xfrm>
            <a:off x="6465669" y="228318"/>
            <a:ext cx="5303462" cy="1371585"/>
          </a:xfrm>
          <a:prstGeom prst="rect">
            <a:avLst/>
          </a:prstGeom>
          <a:noFill/>
        </p:spPr>
        <p:txBody>
          <a:bodyPr wrap="square" lIns="182880" tIns="146304" rIns="182880" bIns="146304" rtlCol="0">
            <a:noAutofit/>
          </a:bodyPr>
          <a:lstStyle/>
          <a:p>
            <a:pPr>
              <a:lnSpc>
                <a:spcPct val="90000"/>
              </a:lnSpc>
              <a:spcAft>
                <a:spcPts val="600"/>
              </a:spcAft>
            </a:pPr>
            <a:r>
              <a:rPr lang="en-US" sz="2400" dirty="0" smtClean="0">
                <a:gradFill>
                  <a:gsLst>
                    <a:gs pos="2917">
                      <a:srgbClr val="FFFFFF"/>
                    </a:gs>
                    <a:gs pos="30000">
                      <a:srgbClr val="FFFFFF"/>
                    </a:gs>
                  </a:gsLst>
                  <a:lin ang="5400000" scaled="0"/>
                </a:gradFill>
              </a:rPr>
              <a:t>1: &lt;qwrsd!@@#&gt; </a:t>
            </a:r>
            <a:r>
              <a:rPr lang="en-US" sz="2000" i="1" dirty="0" smtClean="0">
                <a:gradFill>
                  <a:gsLst>
                    <a:gs pos="2917">
                      <a:srgbClr val="FFFFFF"/>
                    </a:gs>
                    <a:gs pos="30000">
                      <a:srgbClr val="FFFFFF"/>
                    </a:gs>
                  </a:gsLst>
                  <a:lin ang="5400000" scaled="0"/>
                </a:gradFill>
              </a:rPr>
              <a:t>Nah! Didn’t work</a:t>
            </a:r>
            <a:endParaRPr lang="en-US" sz="2400" i="1" dirty="0" smtClean="0">
              <a:gradFill>
                <a:gsLst>
                  <a:gs pos="2917">
                    <a:srgbClr val="FFFFFF"/>
                  </a:gs>
                  <a:gs pos="30000">
                    <a:srgbClr val="FFFFFF"/>
                  </a:gs>
                </a:gsLst>
                <a:lin ang="5400000" scaled="0"/>
              </a:gradFill>
            </a:endParaRPr>
          </a:p>
          <a:p>
            <a:pPr>
              <a:lnSpc>
                <a:spcPct val="90000"/>
              </a:lnSpc>
              <a:spcAft>
                <a:spcPts val="600"/>
              </a:spcAft>
            </a:pPr>
            <a:r>
              <a:rPr lang="en-US" sz="2400" dirty="0" smtClean="0">
                <a:gradFill>
                  <a:gsLst>
                    <a:gs pos="2917">
                      <a:srgbClr val="FFFFFF"/>
                    </a:gs>
                    <a:gs pos="30000">
                      <a:srgbClr val="FFFFFF"/>
                    </a:gs>
                  </a:gsLst>
                  <a:lin ang="5400000" scaled="0"/>
                </a:gradFill>
              </a:rPr>
              <a:t>2: &lt;sdsaswer&gt; </a:t>
            </a:r>
            <a:r>
              <a:rPr lang="en-US" sz="2000" i="1" dirty="0">
                <a:gradFill>
                  <a:gsLst>
                    <a:gs pos="2917">
                      <a:srgbClr val="FFFFFF"/>
                    </a:gs>
                    <a:gs pos="30000">
                      <a:srgbClr val="FFFFFF"/>
                    </a:gs>
                  </a:gsLst>
                  <a:lin ang="5400000" scaled="0"/>
                </a:gradFill>
              </a:rPr>
              <a:t>Nah! Didn’t work </a:t>
            </a:r>
            <a:endParaRPr lang="en-US" sz="2400" i="1" dirty="0" smtClean="0">
              <a:gradFill>
                <a:gsLst>
                  <a:gs pos="2917">
                    <a:srgbClr val="FFFFFF"/>
                  </a:gs>
                  <a:gs pos="30000">
                    <a:srgbClr val="FFFFFF"/>
                  </a:gs>
                </a:gsLst>
                <a:lin ang="5400000" scaled="0"/>
              </a:gradFill>
            </a:endParaRPr>
          </a:p>
          <a:p>
            <a:pPr>
              <a:lnSpc>
                <a:spcPct val="90000"/>
              </a:lnSpc>
              <a:spcAft>
                <a:spcPts val="600"/>
              </a:spcAft>
            </a:pPr>
            <a:r>
              <a:rPr lang="en-US" sz="2400" dirty="0" smtClean="0">
                <a:gradFill>
                  <a:gsLst>
                    <a:gs pos="2917">
                      <a:srgbClr val="FFFFFF"/>
                    </a:gs>
                    <a:gs pos="30000">
                      <a:srgbClr val="FFFFFF"/>
                    </a:gs>
                  </a:gsLst>
                  <a:lin ang="5400000" scaled="0"/>
                </a:gradFill>
              </a:rPr>
              <a:t>3: &lt;34sdfs&gt; </a:t>
            </a:r>
            <a:r>
              <a:rPr lang="en-US" sz="2000" i="1" dirty="0" smtClean="0">
                <a:gradFill>
                  <a:gsLst>
                    <a:gs pos="2917">
                      <a:srgbClr val="FFFFFF"/>
                    </a:gs>
                    <a:gs pos="30000">
                      <a:srgbClr val="FFFFFF"/>
                    </a:gs>
                  </a:gsLst>
                  <a:lin ang="5400000" scaled="0"/>
                </a:gradFill>
              </a:rPr>
              <a:t>Nah! Didn’t work</a:t>
            </a:r>
            <a:endParaRPr lang="en-US" sz="2400" i="1" dirty="0" smtClean="0">
              <a:gradFill>
                <a:gsLst>
                  <a:gs pos="2917">
                    <a:srgbClr val="FFFFFF"/>
                  </a:gs>
                  <a:gs pos="30000">
                    <a:srgbClr val="FFFFFF"/>
                  </a:gs>
                </a:gsLst>
                <a:lin ang="5400000" scaled="0"/>
              </a:gradFill>
            </a:endParaRPr>
          </a:p>
          <a:p>
            <a:pPr>
              <a:lnSpc>
                <a:spcPct val="90000"/>
              </a:lnSpc>
              <a:spcAft>
                <a:spcPts val="600"/>
              </a:spcAft>
            </a:pPr>
            <a:r>
              <a:rPr lang="en-US" sz="2400" dirty="0" smtClean="0">
                <a:gradFill>
                  <a:gsLst>
                    <a:gs pos="2917">
                      <a:srgbClr val="FFFFFF"/>
                    </a:gs>
                    <a:gs pos="30000">
                      <a:srgbClr val="FFFFFF"/>
                    </a:gs>
                  </a:gsLst>
                  <a:lin ang="5400000" scaled="0"/>
                </a:gradFill>
              </a:rPr>
              <a:t>4: </a:t>
            </a:r>
            <a:r>
              <a:rPr lang="en-US" sz="2400" dirty="0">
                <a:gradFill>
                  <a:gsLst>
                    <a:gs pos="2917">
                      <a:srgbClr val="FFFFFF"/>
                    </a:gs>
                    <a:gs pos="30000">
                      <a:srgbClr val="FFFFFF"/>
                    </a:gs>
                  </a:gsLst>
                  <a:lin ang="5400000" scaled="0"/>
                </a:gradFill>
              </a:rPr>
              <a:t>&lt;sdsaswer&gt; </a:t>
            </a:r>
            <a:r>
              <a:rPr lang="en-US" sz="2000" i="1" dirty="0">
                <a:gradFill>
                  <a:gsLst>
                    <a:gs pos="2917">
                      <a:srgbClr val="FFFFFF"/>
                    </a:gs>
                    <a:gs pos="30000">
                      <a:srgbClr val="FFFFFF"/>
                    </a:gs>
                  </a:gsLst>
                  <a:lin ang="5400000" scaled="0"/>
                </a:gradFill>
              </a:rPr>
              <a:t>Nah! Didn’t work</a:t>
            </a:r>
            <a:endParaRPr lang="en-US" sz="2400" i="1" dirty="0" smtClean="0">
              <a:gradFill>
                <a:gsLst>
                  <a:gs pos="2917">
                    <a:srgbClr val="FFFFFF"/>
                  </a:gs>
                  <a:gs pos="30000">
                    <a:srgbClr val="FFFFFF"/>
                  </a:gs>
                </a:gsLst>
                <a:lin ang="5400000" scaled="0"/>
              </a:gradFill>
            </a:endParaRPr>
          </a:p>
          <a:p>
            <a:pPr>
              <a:lnSpc>
                <a:spcPct val="90000"/>
              </a:lnSpc>
              <a:spcAft>
                <a:spcPts val="600"/>
              </a:spcAft>
            </a:pPr>
            <a:r>
              <a:rPr lang="en-US" sz="2400" dirty="0">
                <a:gradFill>
                  <a:gsLst>
                    <a:gs pos="2917">
                      <a:srgbClr val="FFFFFF"/>
                    </a:gs>
                    <a:gs pos="30000">
                      <a:srgbClr val="FFFFFF"/>
                    </a:gs>
                  </a:gsLst>
                  <a:lin ang="5400000" scaled="0"/>
                </a:gradFill>
              </a:rPr>
              <a:t>5: </a:t>
            </a:r>
            <a:r>
              <a:rPr lang="en-US" sz="2400" dirty="0" smtClean="0">
                <a:gradFill>
                  <a:gsLst>
                    <a:gs pos="2917">
                      <a:srgbClr val="FFFFFF"/>
                    </a:gs>
                    <a:gs pos="30000">
                      <a:srgbClr val="FFFFFF"/>
                    </a:gs>
                  </a:gsLst>
                  <a:lin ang="5400000" scaled="0"/>
                </a:gradFill>
              </a:rPr>
              <a:t>&lt;asas&gt; </a:t>
            </a:r>
            <a:r>
              <a:rPr lang="en-US" sz="2000" i="1" dirty="0">
                <a:gradFill>
                  <a:gsLst>
                    <a:gs pos="2917">
                      <a:srgbClr val="FFFFFF"/>
                    </a:gs>
                    <a:gs pos="30000">
                      <a:srgbClr val="FFFFFF"/>
                    </a:gs>
                  </a:gsLst>
                  <a:lin ang="5400000" scaled="0"/>
                </a:gradFill>
              </a:rPr>
              <a:t>Nah! Didn’t </a:t>
            </a:r>
            <a:r>
              <a:rPr lang="en-US" sz="2000" i="1" dirty="0" smtClean="0">
                <a:gradFill>
                  <a:gsLst>
                    <a:gs pos="2917">
                      <a:srgbClr val="FFFFFF"/>
                    </a:gs>
                    <a:gs pos="30000">
                      <a:srgbClr val="FFFFFF"/>
                    </a:gs>
                  </a:gsLst>
                  <a:lin ang="5400000" scaled="0"/>
                </a:gradFill>
              </a:rPr>
              <a:t>work</a:t>
            </a:r>
          </a:p>
          <a:p>
            <a:pPr>
              <a:lnSpc>
                <a:spcPct val="90000"/>
              </a:lnSpc>
              <a:spcAft>
                <a:spcPts val="600"/>
              </a:spcAft>
            </a:pPr>
            <a:r>
              <a:rPr lang="en-US" sz="2400" dirty="0" smtClean="0">
                <a:gradFill>
                  <a:gsLst>
                    <a:gs pos="2917">
                      <a:srgbClr val="FFFFFF"/>
                    </a:gs>
                    <a:gs pos="30000">
                      <a:srgbClr val="FFFFFF"/>
                    </a:gs>
                  </a:gsLst>
                  <a:lin ang="5400000" scaled="0"/>
                </a:gradFill>
              </a:rPr>
              <a:t>6: </a:t>
            </a:r>
            <a:r>
              <a:rPr lang="en-US" sz="2400" dirty="0">
                <a:gradFill>
                  <a:gsLst>
                    <a:gs pos="2917">
                      <a:srgbClr val="FFFFFF"/>
                    </a:gs>
                    <a:gs pos="30000">
                      <a:srgbClr val="FFFFFF"/>
                    </a:gs>
                  </a:gsLst>
                  <a:lin ang="5400000" scaled="0"/>
                </a:gradFill>
              </a:rPr>
              <a:t>&lt;qwrsd!@@#&gt; </a:t>
            </a:r>
            <a:r>
              <a:rPr lang="en-US" sz="2000" i="1" dirty="0">
                <a:gradFill>
                  <a:gsLst>
                    <a:gs pos="2917">
                      <a:srgbClr val="FFFFFF"/>
                    </a:gs>
                    <a:gs pos="30000">
                      <a:srgbClr val="FFFFFF"/>
                    </a:gs>
                  </a:gsLst>
                  <a:lin ang="5400000" scaled="0"/>
                </a:gradFill>
              </a:rPr>
              <a:t>Nah! Didn’t work</a:t>
            </a:r>
            <a:endParaRPr lang="en-US" sz="2400" i="1" dirty="0">
              <a:gradFill>
                <a:gsLst>
                  <a:gs pos="2917">
                    <a:srgbClr val="FFFFFF"/>
                  </a:gs>
                  <a:gs pos="30000">
                    <a:srgbClr val="FFFFFF"/>
                  </a:gs>
                </a:gsLst>
                <a:lin ang="5400000" scaled="0"/>
              </a:gradFill>
            </a:endParaRPr>
          </a:p>
          <a:p>
            <a:pPr>
              <a:lnSpc>
                <a:spcPct val="90000"/>
              </a:lnSpc>
              <a:spcAft>
                <a:spcPts val="600"/>
              </a:spcAft>
            </a:pPr>
            <a:r>
              <a:rPr lang="en-US" sz="2400" dirty="0" smtClean="0">
                <a:gradFill>
                  <a:gsLst>
                    <a:gs pos="2917">
                      <a:srgbClr val="FFFFFF"/>
                    </a:gs>
                    <a:gs pos="30000">
                      <a:srgbClr val="FFFFFF"/>
                    </a:gs>
                  </a:gsLst>
                  <a:lin ang="5400000" scaled="0"/>
                </a:gradFill>
              </a:rPr>
              <a:t>7: </a:t>
            </a:r>
            <a:r>
              <a:rPr lang="en-US" sz="2400" dirty="0">
                <a:gradFill>
                  <a:gsLst>
                    <a:gs pos="2917">
                      <a:srgbClr val="FFFFFF"/>
                    </a:gs>
                    <a:gs pos="30000">
                      <a:srgbClr val="FFFFFF"/>
                    </a:gs>
                  </a:gsLst>
                  <a:lin ang="5400000" scaled="0"/>
                </a:gradFill>
              </a:rPr>
              <a:t>&lt;sdsaswer&gt; </a:t>
            </a:r>
            <a:r>
              <a:rPr lang="en-US" sz="2000" i="1" dirty="0">
                <a:gradFill>
                  <a:gsLst>
                    <a:gs pos="2917">
                      <a:srgbClr val="FFFFFF"/>
                    </a:gs>
                    <a:gs pos="30000">
                      <a:srgbClr val="FFFFFF"/>
                    </a:gs>
                  </a:gsLst>
                  <a:lin ang="5400000" scaled="0"/>
                </a:gradFill>
              </a:rPr>
              <a:t>Nah! Didn’t work</a:t>
            </a:r>
            <a:endParaRPr lang="en-US" sz="2400" i="1" dirty="0">
              <a:gradFill>
                <a:gsLst>
                  <a:gs pos="2917">
                    <a:srgbClr val="FFFFFF"/>
                  </a:gs>
                  <a:gs pos="30000">
                    <a:srgbClr val="FFFFFF"/>
                  </a:gs>
                </a:gsLst>
                <a:lin ang="5400000" scaled="0"/>
              </a:gradFill>
            </a:endParaRPr>
          </a:p>
          <a:p>
            <a:pPr>
              <a:lnSpc>
                <a:spcPct val="90000"/>
              </a:lnSpc>
              <a:spcAft>
                <a:spcPts val="600"/>
              </a:spcAft>
            </a:pPr>
            <a:r>
              <a:rPr lang="en-US" sz="2400" dirty="0" smtClean="0">
                <a:gradFill>
                  <a:gsLst>
                    <a:gs pos="2917">
                      <a:srgbClr val="FFFFFF"/>
                    </a:gs>
                    <a:gs pos="30000">
                      <a:srgbClr val="FFFFFF"/>
                    </a:gs>
                  </a:gsLst>
                  <a:lin ang="5400000" scaled="0"/>
                </a:gradFill>
              </a:rPr>
              <a:t>8: </a:t>
            </a:r>
            <a:r>
              <a:rPr lang="en-US" sz="2400" dirty="0">
                <a:gradFill>
                  <a:gsLst>
                    <a:gs pos="2917">
                      <a:srgbClr val="FFFFFF"/>
                    </a:gs>
                    <a:gs pos="30000">
                      <a:srgbClr val="FFFFFF"/>
                    </a:gs>
                  </a:gsLst>
                  <a:lin ang="5400000" scaled="0"/>
                </a:gradFill>
              </a:rPr>
              <a:t>&lt;34sdfs&gt; </a:t>
            </a:r>
            <a:r>
              <a:rPr lang="en-US" sz="2000" i="1" dirty="0">
                <a:gradFill>
                  <a:gsLst>
                    <a:gs pos="2917">
                      <a:srgbClr val="FFFFFF"/>
                    </a:gs>
                    <a:gs pos="30000">
                      <a:srgbClr val="FFFFFF"/>
                    </a:gs>
                  </a:gsLst>
                  <a:lin ang="5400000" scaled="0"/>
                </a:gradFill>
              </a:rPr>
              <a:t>Nah! Didn’t work</a:t>
            </a:r>
            <a:endParaRPr lang="en-US" sz="2400" i="1" dirty="0">
              <a:gradFill>
                <a:gsLst>
                  <a:gs pos="2917">
                    <a:srgbClr val="FFFFFF"/>
                  </a:gs>
                  <a:gs pos="30000">
                    <a:srgbClr val="FFFFFF"/>
                  </a:gs>
                </a:gsLst>
                <a:lin ang="5400000" scaled="0"/>
              </a:gradFill>
            </a:endParaRPr>
          </a:p>
          <a:p>
            <a:pPr>
              <a:lnSpc>
                <a:spcPct val="90000"/>
              </a:lnSpc>
              <a:spcAft>
                <a:spcPts val="600"/>
              </a:spcAft>
            </a:pPr>
            <a:r>
              <a:rPr lang="en-US" sz="2400" dirty="0" smtClean="0">
                <a:gradFill>
                  <a:gsLst>
                    <a:gs pos="2917">
                      <a:srgbClr val="FFFFFF"/>
                    </a:gs>
                    <a:gs pos="30000">
                      <a:srgbClr val="FFFFFF"/>
                    </a:gs>
                  </a:gsLst>
                  <a:lin ang="5400000" scaled="0"/>
                </a:gradFill>
              </a:rPr>
              <a:t>9: </a:t>
            </a:r>
            <a:r>
              <a:rPr lang="en-US" sz="2400" dirty="0">
                <a:gradFill>
                  <a:gsLst>
                    <a:gs pos="2917">
                      <a:srgbClr val="FFFFFF"/>
                    </a:gs>
                    <a:gs pos="30000">
                      <a:srgbClr val="FFFFFF"/>
                    </a:gs>
                  </a:gsLst>
                  <a:lin ang="5400000" scaled="0"/>
                </a:gradFill>
              </a:rPr>
              <a:t>&lt;sdsaswer&gt; </a:t>
            </a:r>
            <a:r>
              <a:rPr lang="en-US" sz="2000" i="1" dirty="0">
                <a:gradFill>
                  <a:gsLst>
                    <a:gs pos="2917">
                      <a:srgbClr val="FFFFFF"/>
                    </a:gs>
                    <a:gs pos="30000">
                      <a:srgbClr val="FFFFFF"/>
                    </a:gs>
                  </a:gsLst>
                  <a:lin ang="5400000" scaled="0"/>
                </a:gradFill>
              </a:rPr>
              <a:t>Nah! Didn’t work</a:t>
            </a:r>
            <a:endParaRPr lang="en-US" sz="2400" i="1" dirty="0">
              <a:gradFill>
                <a:gsLst>
                  <a:gs pos="2917">
                    <a:srgbClr val="FFFFFF"/>
                  </a:gs>
                  <a:gs pos="30000">
                    <a:srgbClr val="FFFFFF"/>
                  </a:gs>
                </a:gsLst>
                <a:lin ang="5400000" scaled="0"/>
              </a:gradFill>
            </a:endParaRPr>
          </a:p>
          <a:p>
            <a:pPr>
              <a:lnSpc>
                <a:spcPct val="90000"/>
              </a:lnSpc>
              <a:spcAft>
                <a:spcPts val="600"/>
              </a:spcAft>
            </a:pPr>
            <a:r>
              <a:rPr lang="en-US" sz="2400" dirty="0" smtClean="0">
                <a:gradFill>
                  <a:gsLst>
                    <a:gs pos="2917">
                      <a:srgbClr val="FFFFFF"/>
                    </a:gs>
                    <a:gs pos="30000">
                      <a:srgbClr val="FFFFFF"/>
                    </a:gs>
                  </a:gsLst>
                  <a:lin ang="5400000" scaled="0"/>
                </a:gradFill>
              </a:rPr>
              <a:t>10: </a:t>
            </a:r>
            <a:r>
              <a:rPr lang="en-US" sz="2400" dirty="0">
                <a:gradFill>
                  <a:gsLst>
                    <a:gs pos="2917">
                      <a:srgbClr val="FFFFFF"/>
                    </a:gs>
                    <a:gs pos="30000">
                      <a:srgbClr val="FFFFFF"/>
                    </a:gs>
                  </a:gsLst>
                  <a:lin ang="5400000" scaled="0"/>
                </a:gradFill>
              </a:rPr>
              <a:t>&lt;asas&gt; </a:t>
            </a:r>
            <a:r>
              <a:rPr lang="en-US" sz="2000" i="1" dirty="0">
                <a:gradFill>
                  <a:gsLst>
                    <a:gs pos="2917">
                      <a:srgbClr val="FFFFFF"/>
                    </a:gs>
                    <a:gs pos="30000">
                      <a:srgbClr val="FFFFFF"/>
                    </a:gs>
                  </a:gsLst>
                  <a:lin ang="5400000" scaled="0"/>
                </a:gradFill>
              </a:rPr>
              <a:t>Nah! Didn’t </a:t>
            </a:r>
            <a:r>
              <a:rPr lang="en-US" sz="2000" i="1" dirty="0" smtClean="0">
                <a:gradFill>
                  <a:gsLst>
                    <a:gs pos="2917">
                      <a:srgbClr val="FFFFFF"/>
                    </a:gs>
                    <a:gs pos="30000">
                      <a:srgbClr val="FFFFFF"/>
                    </a:gs>
                  </a:gsLst>
                  <a:lin ang="5400000" scaled="0"/>
                </a:gradFill>
              </a:rPr>
              <a:t>work</a:t>
            </a:r>
          </a:p>
          <a:p>
            <a:pPr>
              <a:lnSpc>
                <a:spcPct val="90000"/>
              </a:lnSpc>
              <a:spcAft>
                <a:spcPts val="600"/>
              </a:spcAft>
            </a:pPr>
            <a:r>
              <a:rPr lang="en-US" sz="2000" i="1" dirty="0" smtClean="0">
                <a:gradFill>
                  <a:gsLst>
                    <a:gs pos="2917">
                      <a:srgbClr val="FFFFFF"/>
                    </a:gs>
                    <a:gs pos="30000">
                      <a:srgbClr val="FFFFFF"/>
                    </a:gs>
                  </a:gsLst>
                  <a:lin ang="5400000" scaled="0"/>
                </a:gradFill>
              </a:rPr>
              <a:t>……………………………………</a:t>
            </a:r>
          </a:p>
          <a:p>
            <a:pPr>
              <a:lnSpc>
                <a:spcPct val="90000"/>
              </a:lnSpc>
              <a:spcAft>
                <a:spcPts val="600"/>
              </a:spcAft>
            </a:pPr>
            <a:r>
              <a:rPr lang="en-US" sz="2000" i="1" dirty="0" smtClean="0">
                <a:gradFill>
                  <a:gsLst>
                    <a:gs pos="2917">
                      <a:srgbClr val="FFFFFF"/>
                    </a:gs>
                    <a:gs pos="30000">
                      <a:srgbClr val="FFFFFF"/>
                    </a:gs>
                  </a:gsLst>
                  <a:lin ang="5400000" scaled="0"/>
                </a:gradFill>
              </a:rPr>
              <a:t>……………………………………….</a:t>
            </a:r>
          </a:p>
          <a:p>
            <a:pPr>
              <a:lnSpc>
                <a:spcPct val="90000"/>
              </a:lnSpc>
              <a:spcAft>
                <a:spcPts val="600"/>
              </a:spcAft>
            </a:pPr>
            <a:r>
              <a:rPr lang="en-US" sz="2000" i="1" dirty="0" smtClean="0">
                <a:gradFill>
                  <a:gsLst>
                    <a:gs pos="2917">
                      <a:srgbClr val="FFFFFF"/>
                    </a:gs>
                    <a:gs pos="30000">
                      <a:srgbClr val="FFFFFF"/>
                    </a:gs>
                  </a:gsLst>
                  <a:lin ang="5400000" scaled="0"/>
                </a:gradFill>
              </a:rPr>
              <a:t>………………………………………….</a:t>
            </a:r>
          </a:p>
          <a:p>
            <a:pPr>
              <a:lnSpc>
                <a:spcPct val="90000"/>
              </a:lnSpc>
              <a:spcAft>
                <a:spcPts val="600"/>
              </a:spcAft>
            </a:pPr>
            <a:r>
              <a:rPr lang="en-US" sz="2000" i="1" dirty="0" smtClean="0">
                <a:gradFill>
                  <a:gsLst>
                    <a:gs pos="2917">
                      <a:srgbClr val="FFFFFF"/>
                    </a:gs>
                    <a:gs pos="30000">
                      <a:srgbClr val="FFFFFF"/>
                    </a:gs>
                  </a:gsLst>
                  <a:lin ang="5400000" scaled="0"/>
                </a:gradFill>
              </a:rPr>
              <a:t>……………………………………..</a:t>
            </a:r>
          </a:p>
          <a:p>
            <a:pPr>
              <a:lnSpc>
                <a:spcPct val="90000"/>
              </a:lnSpc>
              <a:spcAft>
                <a:spcPts val="600"/>
              </a:spcAft>
            </a:pPr>
            <a:r>
              <a:rPr lang="en-US" sz="2000" i="1" dirty="0" smtClean="0">
                <a:gradFill>
                  <a:gsLst>
                    <a:gs pos="2917">
                      <a:srgbClr val="FFFFFF"/>
                    </a:gs>
                    <a:gs pos="30000">
                      <a:srgbClr val="FFFFFF"/>
                    </a:gs>
                  </a:gsLst>
                  <a:lin ang="5400000" scaled="0"/>
                </a:gradFill>
              </a:rPr>
              <a:t>…………………………………..</a:t>
            </a:r>
          </a:p>
          <a:p>
            <a:pPr>
              <a:lnSpc>
                <a:spcPct val="90000"/>
              </a:lnSpc>
              <a:spcAft>
                <a:spcPts val="600"/>
              </a:spcAft>
            </a:pPr>
            <a:endParaRPr lang="en-US" sz="2400" i="1" dirty="0">
              <a:gradFill>
                <a:gsLst>
                  <a:gs pos="2917">
                    <a:srgbClr val="FFFFFF"/>
                  </a:gs>
                  <a:gs pos="30000">
                    <a:srgbClr val="FFFFFF"/>
                  </a:gs>
                </a:gsLst>
                <a:lin ang="5400000" scaled="0"/>
              </a:gradFill>
            </a:endParaRPr>
          </a:p>
          <a:p>
            <a:pPr>
              <a:lnSpc>
                <a:spcPct val="90000"/>
              </a:lnSpc>
              <a:spcAft>
                <a:spcPts val="600"/>
              </a:spcAft>
            </a:pPr>
            <a:endParaRPr lang="en-US" sz="2400" dirty="0" smtClean="0">
              <a:gradFill>
                <a:gsLst>
                  <a:gs pos="2917">
                    <a:srgbClr val="FFFFFF"/>
                  </a:gs>
                  <a:gs pos="30000">
                    <a:srgbClr val="FFFFFF"/>
                  </a:gs>
                </a:gsLst>
                <a:lin ang="5400000" scaled="0"/>
              </a:gra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214" y="2399994"/>
            <a:ext cx="5010841" cy="3079302"/>
          </a:xfrm>
          <a:prstGeom prst="rect">
            <a:avLst/>
          </a:prstGeom>
        </p:spPr>
      </p:pic>
      <p:sp>
        <p:nvSpPr>
          <p:cNvPr id="7" name="TextBox 6"/>
          <p:cNvSpPr txBox="1"/>
          <p:nvPr/>
        </p:nvSpPr>
        <p:spPr>
          <a:xfrm>
            <a:off x="6365078" y="5563455"/>
            <a:ext cx="5504644" cy="981807"/>
          </a:xfrm>
          <a:prstGeom prst="rect">
            <a:avLst/>
          </a:prstGeom>
          <a:solidFill>
            <a:schemeClr val="bg2"/>
          </a:solidFill>
        </p:spPr>
        <p:txBody>
          <a:bodyPr wrap="squar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rPr>
              <a:t>78: &lt;Password&gt;</a:t>
            </a:r>
            <a:r>
              <a:rPr lang="en-US" sz="2000" i="1" dirty="0" smtClean="0">
                <a:gradFill>
                  <a:gsLst>
                    <a:gs pos="2917">
                      <a:srgbClr val="FFFFFF"/>
                    </a:gs>
                    <a:gs pos="30000">
                      <a:srgbClr val="FFFFFF"/>
                    </a:gs>
                  </a:gsLst>
                  <a:lin ang="5400000" scaled="0"/>
                </a:gradFill>
              </a:rPr>
              <a:t>Aha!!!!! That worked! Duh!</a:t>
            </a:r>
          </a:p>
          <a:p>
            <a:pPr>
              <a:lnSpc>
                <a:spcPct val="90000"/>
              </a:lnSpc>
              <a:spcAft>
                <a:spcPts val="600"/>
              </a:spcAft>
            </a:pPr>
            <a:endParaRPr lang="en-US" sz="2400" dirty="0" smtClean="0">
              <a:gradFill>
                <a:gsLst>
                  <a:gs pos="2917">
                    <a:srgbClr val="FFFFFF"/>
                  </a:gs>
                  <a:gs pos="30000">
                    <a:srgbClr val="FFFFFF"/>
                  </a:gs>
                </a:gsLst>
                <a:lin ang="5400000" scaled="0"/>
              </a:gradFill>
            </a:endParaRPr>
          </a:p>
        </p:txBody>
      </p:sp>
      <p:sp>
        <p:nvSpPr>
          <p:cNvPr id="8" name="TextBox 7"/>
          <p:cNvSpPr txBox="1"/>
          <p:nvPr/>
        </p:nvSpPr>
        <p:spPr>
          <a:xfrm>
            <a:off x="2063542" y="6231330"/>
            <a:ext cx="8309391" cy="627864"/>
          </a:xfrm>
          <a:prstGeom prst="rect">
            <a:avLst/>
          </a:prstGeom>
          <a:noFill/>
          <a:ln>
            <a:solidFill>
              <a:srgbClr val="FFFFFF"/>
            </a:solidFill>
          </a:ln>
        </p:spPr>
        <p:txBody>
          <a:bodyPr wrap="none" lIns="182880" tIns="146304" rIns="182880" bIns="146304" rtlCol="0">
            <a:spAutoFit/>
          </a:bodyPr>
          <a:lstStyle/>
          <a:p>
            <a:pPr algn="ctr">
              <a:lnSpc>
                <a:spcPct val="90000"/>
              </a:lnSpc>
              <a:spcAft>
                <a:spcPts val="600"/>
              </a:spcAft>
            </a:pPr>
            <a:r>
              <a:rPr lang="en-US" sz="2400" dirty="0" smtClean="0">
                <a:gradFill>
                  <a:gsLst>
                    <a:gs pos="2917">
                      <a:srgbClr val="FFFFFF"/>
                    </a:gs>
                    <a:gs pos="30000">
                      <a:srgbClr val="FFFFFF"/>
                    </a:gs>
                  </a:gsLst>
                  <a:lin ang="5400000" scaled="0"/>
                </a:gradFill>
              </a:rPr>
              <a:t>Signal if appears attacker has brute forced user’s password</a:t>
            </a:r>
          </a:p>
        </p:txBody>
      </p:sp>
    </p:spTree>
    <p:extLst>
      <p:ext uri="{BB962C8B-B14F-4D97-AF65-F5344CB8AC3E}">
        <p14:creationId xmlns:p14="http://schemas.microsoft.com/office/powerpoint/2010/main" val="695681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9429869" y="2850413"/>
            <a:ext cx="2927344" cy="1977364"/>
          </a:xfrm>
          <a:prstGeom prst="rect">
            <a:avLst/>
          </a:prstGeom>
        </p:spPr>
      </p:pic>
      <p:pic>
        <p:nvPicPr>
          <p:cNvPr id="22" name="Picture 21"/>
          <p:cNvPicPr>
            <a:picLocks noChangeAspect="1"/>
          </p:cNvPicPr>
          <p:nvPr/>
        </p:nvPicPr>
        <p:blipFill>
          <a:blip r:embed="rId3"/>
          <a:stretch>
            <a:fillRect/>
          </a:stretch>
        </p:blipFill>
        <p:spPr>
          <a:xfrm>
            <a:off x="10244279" y="3259889"/>
            <a:ext cx="1295294" cy="1295294"/>
          </a:xfrm>
          <a:prstGeom prst="rect">
            <a:avLst/>
          </a:prstGeom>
        </p:spPr>
      </p:pic>
      <p:sp>
        <p:nvSpPr>
          <p:cNvPr id="2" name="Title 1"/>
          <p:cNvSpPr>
            <a:spLocks noGrp="1"/>
          </p:cNvSpPr>
          <p:nvPr>
            <p:ph type="title"/>
          </p:nvPr>
        </p:nvSpPr>
        <p:spPr/>
        <p:txBody>
          <a:bodyPr/>
          <a:lstStyle/>
          <a:p>
            <a:r>
              <a:rPr lang="en-US" dirty="0" smtClean="0"/>
              <a:t>Detect:  Sign In From Anonymizer Network</a:t>
            </a:r>
            <a:endParaRPr lang="en-US" dirty="0"/>
          </a:p>
        </p:txBody>
      </p:sp>
      <p:pic>
        <p:nvPicPr>
          <p:cNvPr id="3" name="Picture 2"/>
          <p:cNvPicPr>
            <a:picLocks noChangeAspect="1"/>
          </p:cNvPicPr>
          <p:nvPr/>
        </p:nvPicPr>
        <p:blipFill>
          <a:blip r:embed="rId4"/>
          <a:stretch>
            <a:fillRect/>
          </a:stretch>
        </p:blipFill>
        <p:spPr>
          <a:xfrm>
            <a:off x="183263" y="3131506"/>
            <a:ext cx="3073498" cy="1905015"/>
          </a:xfrm>
          <a:prstGeom prst="rect">
            <a:avLst/>
          </a:prstGeom>
          <a:scene3d>
            <a:camera prst="orthographicFront">
              <a:rot lat="0" lon="10800000" rev="0"/>
            </a:camera>
            <a:lightRig rig="flat" dir="t"/>
          </a:scene3d>
        </p:spPr>
      </p:pic>
      <p:sp>
        <p:nvSpPr>
          <p:cNvPr id="4" name="Cloud 3"/>
          <p:cNvSpPr/>
          <p:nvPr/>
        </p:nvSpPr>
        <p:spPr bwMode="auto">
          <a:xfrm>
            <a:off x="3553378" y="1653849"/>
            <a:ext cx="5760657" cy="3695677"/>
          </a:xfrm>
          <a:prstGeom prst="cloud">
            <a:avLst/>
          </a:prstGeom>
          <a:no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a:endParaRPr lang="en-US" sz="2000" dirty="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5972" y="2430627"/>
            <a:ext cx="885139" cy="98115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0929" y="3297358"/>
            <a:ext cx="885139" cy="98115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8567" y="2177363"/>
            <a:ext cx="885139" cy="98115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3730" y="2010258"/>
            <a:ext cx="885139" cy="98115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3524" y="3041870"/>
            <a:ext cx="885139" cy="98115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1546" y="3751220"/>
            <a:ext cx="885139" cy="98115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4399" y="4328970"/>
            <a:ext cx="885139" cy="98115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8893" y="2493194"/>
            <a:ext cx="885139" cy="981151"/>
          </a:xfrm>
          <a:prstGeom prst="rect">
            <a:avLst/>
          </a:prstGeom>
        </p:spPr>
      </p:pic>
      <p:cxnSp>
        <p:nvCxnSpPr>
          <p:cNvPr id="13" name="Straight Arrow Connector 12"/>
          <p:cNvCxnSpPr>
            <a:stCxn id="5" idx="3"/>
            <a:endCxn id="6" idx="1"/>
          </p:cNvCxnSpPr>
          <p:nvPr/>
        </p:nvCxnSpPr>
        <p:spPr>
          <a:xfrm>
            <a:off x="5201111" y="2921203"/>
            <a:ext cx="489818" cy="866731"/>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9" idx="1"/>
          </p:cNvCxnSpPr>
          <p:nvPr/>
        </p:nvCxnSpPr>
        <p:spPr>
          <a:xfrm flipV="1">
            <a:off x="6576068" y="3532446"/>
            <a:ext cx="347456" cy="255488"/>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2" idx="1"/>
          </p:cNvCxnSpPr>
          <p:nvPr/>
        </p:nvCxnSpPr>
        <p:spPr>
          <a:xfrm flipV="1">
            <a:off x="7808663" y="2983770"/>
            <a:ext cx="150230" cy="548676"/>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3"/>
          </p:cNvCxnSpPr>
          <p:nvPr/>
        </p:nvCxnSpPr>
        <p:spPr>
          <a:xfrm>
            <a:off x="8844032" y="2983770"/>
            <a:ext cx="959821" cy="420508"/>
          </a:xfrm>
          <a:prstGeom prst="straightConnector1">
            <a:avLst/>
          </a:prstGeom>
          <a:ln w="762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5" idx="1"/>
          </p:cNvCxnSpPr>
          <p:nvPr/>
        </p:nvCxnSpPr>
        <p:spPr>
          <a:xfrm flipV="1">
            <a:off x="3292809" y="2921203"/>
            <a:ext cx="1023163" cy="1162672"/>
          </a:xfrm>
          <a:prstGeom prst="straightConnector1">
            <a:avLst/>
          </a:prstGeom>
          <a:ln w="762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043486" y="5036521"/>
            <a:ext cx="1890737" cy="911019"/>
          </a:xfrm>
          <a:prstGeom prst="rect">
            <a:avLst/>
          </a:prstGeom>
          <a:solidFill>
            <a:srgbClr val="FF0000"/>
          </a:solidFill>
        </p:spPr>
        <p:txBody>
          <a:bodyPr wrap="square" lIns="182880" tIns="146304" rIns="182880" bIns="146304" rtlCol="0">
            <a:spAutoFit/>
          </a:bodyPr>
          <a:lstStyle/>
          <a:p>
            <a:pPr>
              <a:spcAft>
                <a:spcPts val="600"/>
              </a:spcAft>
            </a:pPr>
            <a:r>
              <a:rPr lang="en-US" sz="2000" dirty="0" smtClean="0">
                <a:gradFill>
                  <a:gsLst>
                    <a:gs pos="2917">
                      <a:srgbClr val="FFFFFF"/>
                    </a:gs>
                    <a:gs pos="30000">
                      <a:srgbClr val="FFFFFF"/>
                    </a:gs>
                  </a:gsLst>
                  <a:lin ang="5400000" scaled="0"/>
                </a:gradFill>
              </a:rPr>
              <a:t>IP address: 199.34.28.10</a:t>
            </a:r>
          </a:p>
        </p:txBody>
      </p:sp>
      <p:sp>
        <p:nvSpPr>
          <p:cNvPr id="19" name="TextBox 18"/>
          <p:cNvSpPr txBox="1"/>
          <p:nvPr/>
        </p:nvSpPr>
        <p:spPr>
          <a:xfrm>
            <a:off x="8965878" y="1673912"/>
            <a:ext cx="1675949" cy="987963"/>
          </a:xfrm>
          <a:prstGeom prst="rect">
            <a:avLst/>
          </a:prstGeom>
          <a:solidFill>
            <a:schemeClr val="accent2"/>
          </a:solidFill>
        </p:spPr>
        <p:txBody>
          <a:bodyPr wrap="square" lIns="182880" tIns="146304" rIns="182880" bIns="146304" rtlCol="0">
            <a:spAutoFit/>
          </a:bodyPr>
          <a:lstStyle/>
          <a:p>
            <a:pPr>
              <a:spcAft>
                <a:spcPts val="600"/>
              </a:spcAft>
            </a:pPr>
            <a:r>
              <a:rPr lang="en-US" sz="2000" dirty="0" smtClean="0">
                <a:solidFill>
                  <a:srgbClr val="FFFFFF"/>
                </a:solidFill>
              </a:rPr>
              <a:t>IP Address:</a:t>
            </a:r>
          </a:p>
          <a:p>
            <a:pPr>
              <a:spcAft>
                <a:spcPts val="600"/>
              </a:spcAft>
            </a:pPr>
            <a:r>
              <a:rPr lang="en-US" sz="2000" dirty="0" smtClean="0">
                <a:solidFill>
                  <a:srgbClr val="FFFFFF"/>
                </a:solidFill>
              </a:rPr>
              <a:t>31.172.30.4</a:t>
            </a:r>
          </a:p>
        </p:txBody>
      </p:sp>
      <p:sp>
        <p:nvSpPr>
          <p:cNvPr id="20" name="TextBox 19"/>
          <p:cNvSpPr txBox="1"/>
          <p:nvPr/>
        </p:nvSpPr>
        <p:spPr>
          <a:xfrm>
            <a:off x="4655849" y="5328632"/>
            <a:ext cx="384043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rgbClr val="FFFFFF"/>
                    </a:gs>
                    <a:gs pos="30000">
                      <a:srgbClr val="FFFFFF"/>
                    </a:gs>
                  </a:gsLst>
                  <a:lin ang="5400000" scaled="0"/>
                </a:gradFill>
              </a:rPr>
              <a:t>TOR Network</a:t>
            </a:r>
          </a:p>
        </p:txBody>
      </p:sp>
      <p:sp>
        <p:nvSpPr>
          <p:cNvPr id="24" name="TextBox 23"/>
          <p:cNvSpPr txBox="1"/>
          <p:nvPr/>
        </p:nvSpPr>
        <p:spPr>
          <a:xfrm>
            <a:off x="2434926" y="6290924"/>
            <a:ext cx="7566622" cy="627864"/>
          </a:xfrm>
          <a:prstGeom prst="rect">
            <a:avLst/>
          </a:prstGeom>
          <a:noFill/>
          <a:ln>
            <a:solidFill>
              <a:schemeClr val="tx1"/>
            </a:solidFill>
          </a:ln>
        </p:spPr>
        <p:txBody>
          <a:bodyPr wrap="none" lIns="182880" tIns="146304" rIns="182880" bIns="146304" rtlCol="0">
            <a:spAutoFit/>
          </a:bodyPr>
          <a:lstStyle/>
          <a:p>
            <a:pPr algn="ctr">
              <a:lnSpc>
                <a:spcPct val="90000"/>
              </a:lnSpc>
              <a:spcAft>
                <a:spcPts val="600"/>
              </a:spcAft>
            </a:pPr>
            <a:r>
              <a:rPr lang="en-US" sz="2400" dirty="0" smtClean="0">
                <a:gradFill>
                  <a:gsLst>
                    <a:gs pos="2917">
                      <a:srgbClr val="FFFFFF"/>
                    </a:gs>
                    <a:gs pos="30000">
                      <a:srgbClr val="FFFFFF"/>
                    </a:gs>
                  </a:gsLst>
                  <a:lin ang="5400000" scaled="0"/>
                </a:gradFill>
              </a:rPr>
              <a:t>Signal if requests originate from anonymizer network</a:t>
            </a:r>
          </a:p>
        </p:txBody>
      </p:sp>
    </p:spTree>
    <p:extLst>
      <p:ext uri="{BB962C8B-B14F-4D97-AF65-F5344CB8AC3E}">
        <p14:creationId xmlns:p14="http://schemas.microsoft.com/office/powerpoint/2010/main" val="60018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par>
                          <p:cTn id="27" fill="hold">
                            <p:stCondLst>
                              <p:cond delay="2500"/>
                            </p:stCondLst>
                            <p:childTnLst>
                              <p:par>
                                <p:cTn id="28" presetID="1"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  Unlikely Travel</a:t>
            </a:r>
            <a:endParaRPr lang="en-US" dirty="0"/>
          </a:p>
        </p:txBody>
      </p:sp>
      <p:sp>
        <p:nvSpPr>
          <p:cNvPr id="3" name="TextBox 2"/>
          <p:cNvSpPr txBox="1"/>
          <p:nvPr/>
        </p:nvSpPr>
        <p:spPr>
          <a:xfrm>
            <a:off x="274637" y="3615568"/>
            <a:ext cx="2805534" cy="1634294"/>
          </a:xfrm>
          <a:prstGeom prst="rect">
            <a:avLst/>
          </a:prstGeom>
          <a:solidFill>
            <a:srgbClr val="00BCF2">
              <a:alpha val="0"/>
            </a:srgbClr>
          </a:solidFill>
        </p:spPr>
        <p:txBody>
          <a:bodyPr wrap="squar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hlinkClick r:id="rId2"/>
              </a:rPr>
              <a:t>Joe@Contoso.com</a:t>
            </a:r>
            <a:endParaRPr lang="en-US" sz="2000" dirty="0" smtClean="0">
              <a:gradFill>
                <a:gsLst>
                  <a:gs pos="2917">
                    <a:srgbClr val="FFFFFF"/>
                  </a:gs>
                  <a:gs pos="30000">
                    <a:srgbClr val="FFFFFF"/>
                  </a:gs>
                </a:gsLst>
                <a:lin ang="5400000" scaled="0"/>
              </a:gradFill>
            </a:endParaRPr>
          </a:p>
          <a:p>
            <a:pPr>
              <a:lnSpc>
                <a:spcPct val="90000"/>
              </a:lnSpc>
              <a:spcAft>
                <a:spcPts val="600"/>
              </a:spcAft>
            </a:pPr>
            <a:r>
              <a:rPr lang="en-US" sz="2000" dirty="0" smtClean="0">
                <a:solidFill>
                  <a:srgbClr val="FFFFFF"/>
                </a:solidFill>
              </a:rPr>
              <a:t>Location: Seattle, WA</a:t>
            </a:r>
          </a:p>
          <a:p>
            <a:pPr>
              <a:lnSpc>
                <a:spcPct val="90000"/>
              </a:lnSpc>
              <a:spcAft>
                <a:spcPts val="600"/>
              </a:spcAft>
            </a:pPr>
            <a:r>
              <a:rPr lang="en-US" sz="2000" dirty="0" smtClean="0">
                <a:solidFill>
                  <a:srgbClr val="FFFFFF"/>
                </a:solidFill>
              </a:rPr>
              <a:t>Time: 8:29 AM, PST </a:t>
            </a:r>
          </a:p>
          <a:p>
            <a:pPr>
              <a:lnSpc>
                <a:spcPct val="90000"/>
              </a:lnSpc>
              <a:spcAft>
                <a:spcPts val="600"/>
              </a:spcAft>
            </a:pPr>
            <a:r>
              <a:rPr lang="en-US" dirty="0" smtClean="0">
                <a:solidFill>
                  <a:srgbClr val="FFFFFF"/>
                </a:solidFill>
              </a:rPr>
              <a:t>(3:29 PM, UTC)</a:t>
            </a:r>
          </a:p>
        </p:txBody>
      </p:sp>
      <p:sp>
        <p:nvSpPr>
          <p:cNvPr id="4" name="TextBox 3"/>
          <p:cNvSpPr txBox="1"/>
          <p:nvPr/>
        </p:nvSpPr>
        <p:spPr>
          <a:xfrm>
            <a:off x="8809037" y="2864375"/>
            <a:ext cx="3596575" cy="1606594"/>
          </a:xfrm>
          <a:prstGeom prst="rect">
            <a:avLst/>
          </a:prstGeom>
          <a:solidFill>
            <a:srgbClr val="00B0F0">
              <a:alpha val="0"/>
            </a:srgbClr>
          </a:solidFill>
        </p:spPr>
        <p:txBody>
          <a:bodyPr wrap="square" lIns="182880" tIns="146304" rIns="182880" bIns="146304" rtlCol="0">
            <a:spAutoFit/>
          </a:bodyPr>
          <a:lstStyle/>
          <a:p>
            <a:pPr>
              <a:lnSpc>
                <a:spcPct val="90000"/>
              </a:lnSpc>
              <a:spcAft>
                <a:spcPts val="600"/>
              </a:spcAft>
            </a:pPr>
            <a:r>
              <a:rPr lang="en-US" sz="2000" dirty="0" smtClean="0">
                <a:gradFill>
                  <a:gsLst>
                    <a:gs pos="2917">
                      <a:srgbClr val="FFFFFF"/>
                    </a:gs>
                    <a:gs pos="30000">
                      <a:srgbClr val="FFFFFF"/>
                    </a:gs>
                  </a:gsLst>
                  <a:lin ang="5400000" scaled="0"/>
                </a:gradFill>
                <a:hlinkClick r:id="rId2"/>
              </a:rPr>
              <a:t>Joe@Contoso.com</a:t>
            </a:r>
            <a:endParaRPr lang="en-US" sz="2000" dirty="0" smtClean="0">
              <a:solidFill>
                <a:srgbClr val="FFFFFF"/>
              </a:solidFill>
            </a:endParaRPr>
          </a:p>
          <a:p>
            <a:pPr>
              <a:lnSpc>
                <a:spcPct val="90000"/>
              </a:lnSpc>
              <a:spcAft>
                <a:spcPts val="600"/>
              </a:spcAft>
            </a:pPr>
            <a:r>
              <a:rPr lang="en-US" sz="2000" dirty="0" smtClean="0">
                <a:solidFill>
                  <a:srgbClr val="FFFFFF"/>
                </a:solidFill>
              </a:rPr>
              <a:t>Location: Somewhere in Asia</a:t>
            </a:r>
          </a:p>
          <a:p>
            <a:pPr>
              <a:lnSpc>
                <a:spcPct val="90000"/>
              </a:lnSpc>
              <a:spcAft>
                <a:spcPts val="600"/>
              </a:spcAft>
            </a:pPr>
            <a:r>
              <a:rPr lang="en-US" sz="2000" dirty="0" smtClean="0">
                <a:solidFill>
                  <a:srgbClr val="FFFFFF"/>
                </a:solidFill>
              </a:rPr>
              <a:t>Time: 7:54 AM, local time</a:t>
            </a:r>
          </a:p>
          <a:p>
            <a:pPr>
              <a:lnSpc>
                <a:spcPct val="90000"/>
              </a:lnSpc>
              <a:spcAft>
                <a:spcPts val="600"/>
              </a:spcAft>
            </a:pPr>
            <a:r>
              <a:rPr lang="en-US" dirty="0">
                <a:solidFill>
                  <a:srgbClr val="FFFFFF"/>
                </a:solidFill>
              </a:rPr>
              <a:t>(</a:t>
            </a:r>
            <a:r>
              <a:rPr lang="en-US" dirty="0" smtClean="0">
                <a:solidFill>
                  <a:srgbClr val="FFFFFF"/>
                </a:solidFill>
              </a:rPr>
              <a:t>3:54 PM, </a:t>
            </a:r>
            <a:r>
              <a:rPr lang="en-US" dirty="0">
                <a:solidFill>
                  <a:srgbClr val="FFFFFF"/>
                </a:solidFill>
              </a:rPr>
              <a:t>UTC</a:t>
            </a:r>
            <a:r>
              <a:rPr lang="en-US" dirty="0" smtClean="0">
                <a:solidFill>
                  <a:srgbClr val="FFFFFF"/>
                </a:solidFill>
              </a:rPr>
              <a:t>)</a:t>
            </a:r>
            <a:endParaRPr lang="en-US" dirty="0">
              <a:solidFill>
                <a:srgbClr val="FFFF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211" y="1306808"/>
            <a:ext cx="9448800" cy="4933654"/>
          </a:xfrm>
          <a:prstGeom prst="rect">
            <a:avLst/>
          </a:prstGeom>
        </p:spPr>
      </p:pic>
      <p:sp>
        <p:nvSpPr>
          <p:cNvPr id="6" name="Oval 5"/>
          <p:cNvSpPr/>
          <p:nvPr/>
        </p:nvSpPr>
        <p:spPr bwMode="auto">
          <a:xfrm>
            <a:off x="2707919" y="2705146"/>
            <a:ext cx="381000" cy="381000"/>
          </a:xfrm>
          <a:prstGeom prst="ellipse">
            <a:avLst/>
          </a:prstGeom>
          <a:solidFill>
            <a:srgbClr val="7FBA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8275637" y="2438025"/>
            <a:ext cx="381000" cy="381000"/>
          </a:xfrm>
          <a:prstGeom prst="ellipse">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26" y="2362174"/>
            <a:ext cx="1238785" cy="1275087"/>
          </a:xfrm>
          <a:prstGeom prst="rect">
            <a:avLst/>
          </a:prstGeom>
        </p:spPr>
      </p:pic>
      <p:pic>
        <p:nvPicPr>
          <p:cNvPr id="9" name="Picture 8"/>
          <p:cNvPicPr>
            <a:picLocks noChangeAspect="1"/>
          </p:cNvPicPr>
          <p:nvPr/>
        </p:nvPicPr>
        <p:blipFill>
          <a:blip r:embed="rId5"/>
          <a:stretch>
            <a:fillRect/>
          </a:stretch>
        </p:blipFill>
        <p:spPr>
          <a:xfrm>
            <a:off x="9004981" y="1658669"/>
            <a:ext cx="2053087" cy="1272544"/>
          </a:xfrm>
          <a:prstGeom prst="rect">
            <a:avLst/>
          </a:prstGeom>
        </p:spPr>
      </p:pic>
      <p:sp>
        <p:nvSpPr>
          <p:cNvPr id="10" name="TextBox 9"/>
          <p:cNvSpPr txBox="1"/>
          <p:nvPr/>
        </p:nvSpPr>
        <p:spPr>
          <a:xfrm>
            <a:off x="560126" y="6278391"/>
            <a:ext cx="11318611" cy="627864"/>
          </a:xfrm>
          <a:prstGeom prst="rect">
            <a:avLst/>
          </a:prstGeom>
          <a:noFill/>
          <a:ln>
            <a:solidFill>
              <a:schemeClr val="tx1"/>
            </a:solidFill>
          </a:ln>
        </p:spPr>
        <p:txBody>
          <a:bodyPr wrap="none" lIns="182880" tIns="146304" rIns="182880" bIns="146304" rtlCol="0">
            <a:spAutoFit/>
          </a:bodyPr>
          <a:lstStyle/>
          <a:p>
            <a:pPr algn="ctr">
              <a:lnSpc>
                <a:spcPct val="90000"/>
              </a:lnSpc>
              <a:spcAft>
                <a:spcPts val="600"/>
              </a:spcAft>
            </a:pPr>
            <a:r>
              <a:rPr lang="en-US" sz="2400" dirty="0" smtClean="0">
                <a:gradFill>
                  <a:gsLst>
                    <a:gs pos="2917">
                      <a:srgbClr val="FFFFFF"/>
                    </a:gs>
                    <a:gs pos="30000">
                      <a:srgbClr val="FFFFFF"/>
                    </a:gs>
                  </a:gsLst>
                  <a:lin ang="5400000" scaled="0"/>
                </a:gradFill>
              </a:rPr>
              <a:t>Signal if user signs in from locations distant from each other in short time period</a:t>
            </a:r>
          </a:p>
        </p:txBody>
      </p:sp>
    </p:spTree>
    <p:extLst>
      <p:ext uri="{BB962C8B-B14F-4D97-AF65-F5344CB8AC3E}">
        <p14:creationId xmlns:p14="http://schemas.microsoft.com/office/powerpoint/2010/main" val="4230107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644" y="249986"/>
            <a:ext cx="11889564" cy="917575"/>
          </a:xfrm>
        </p:spPr>
        <p:txBody>
          <a:bodyPr/>
          <a:lstStyle/>
          <a:p>
            <a:pPr algn="ctr"/>
            <a:r>
              <a:rPr lang="en-NZ" dirty="0" smtClean="0"/>
              <a:t>Statistics</a:t>
            </a:r>
            <a:endParaRPr lang="en-NZ" dirty="0"/>
          </a:p>
        </p:txBody>
      </p:sp>
      <p:sp>
        <p:nvSpPr>
          <p:cNvPr id="5" name="Rectangle 1"/>
          <p:cNvSpPr>
            <a:spLocks noChangeArrowheads="1"/>
          </p:cNvSpPr>
          <p:nvPr/>
        </p:nvSpPr>
        <p:spPr bwMode="auto">
          <a:xfrm>
            <a:off x="870155" y="1726039"/>
            <a:ext cx="10604090"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t>
            </a: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Over 2.9 Million Organizations are using Azure Active Directory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More than 10 Billion Authentications per week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Azure Active Directory is spread out across 14 data centers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Contains more than 240 million user accounts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Organizations using Azure Active Directory across 127 countries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  Supports over 1400 integrated third-party apps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2518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211" y="1306808"/>
            <a:ext cx="9448800" cy="4933654"/>
          </a:xfrm>
          <a:prstGeom prst="rect">
            <a:avLst/>
          </a:prstGeom>
        </p:spPr>
      </p:pic>
      <p:sp>
        <p:nvSpPr>
          <p:cNvPr id="2" name="Title 1"/>
          <p:cNvSpPr>
            <a:spLocks noGrp="1"/>
          </p:cNvSpPr>
          <p:nvPr>
            <p:ph type="title"/>
          </p:nvPr>
        </p:nvSpPr>
        <p:spPr/>
        <p:txBody>
          <a:bodyPr/>
          <a:lstStyle/>
          <a:p>
            <a:r>
              <a:rPr lang="en-US" dirty="0" smtClean="0"/>
              <a:t>Detect:  Anomalous Activity Spanning Tenants</a:t>
            </a:r>
            <a:endParaRPr lang="en-US" dirty="0"/>
          </a:p>
        </p:txBody>
      </p:sp>
      <p:sp>
        <p:nvSpPr>
          <p:cNvPr id="70" name="TextBox 69"/>
          <p:cNvSpPr txBox="1"/>
          <p:nvPr/>
        </p:nvSpPr>
        <p:spPr>
          <a:xfrm>
            <a:off x="8909958" y="2956176"/>
            <a:ext cx="3200365" cy="544765"/>
          </a:xfrm>
          <a:prstGeom prst="rect">
            <a:avLst/>
          </a:prstGeom>
          <a:solidFill>
            <a:srgbClr val="00B0F0">
              <a:alpha val="0"/>
            </a:srgbClr>
          </a:solidFill>
        </p:spPr>
        <p:txBody>
          <a:bodyPr wrap="square" lIns="182880" tIns="146304" rIns="182880" bIns="146304" rtlCol="0">
            <a:spAutoFit/>
          </a:bodyPr>
          <a:lstStyle/>
          <a:p>
            <a:pPr>
              <a:lnSpc>
                <a:spcPct val="90000"/>
              </a:lnSpc>
              <a:spcAft>
                <a:spcPts val="600"/>
              </a:spcAft>
            </a:pPr>
            <a:r>
              <a:rPr lang="en-US" dirty="0" smtClean="0">
                <a:solidFill>
                  <a:srgbClr val="FFFFFF"/>
                </a:solidFill>
              </a:rPr>
              <a:t>IP Address: 199.34.28.10</a:t>
            </a:r>
            <a:endParaRPr lang="en-US" dirty="0">
              <a:solidFill>
                <a:srgbClr val="FFFFFF"/>
              </a:solidFill>
            </a:endParaRPr>
          </a:p>
        </p:txBody>
      </p:sp>
      <p:grpSp>
        <p:nvGrpSpPr>
          <p:cNvPr id="71" name="Group 70"/>
          <p:cNvGrpSpPr/>
          <p:nvPr/>
        </p:nvGrpSpPr>
        <p:grpSpPr>
          <a:xfrm>
            <a:off x="5918804" y="2016509"/>
            <a:ext cx="4066153" cy="2735908"/>
            <a:chOff x="5918804" y="2016509"/>
            <a:chExt cx="4066153" cy="2735908"/>
          </a:xfrm>
        </p:grpSpPr>
        <p:sp>
          <p:nvSpPr>
            <p:cNvPr id="72" name="Oval 71"/>
            <p:cNvSpPr/>
            <p:nvPr/>
          </p:nvSpPr>
          <p:spPr bwMode="auto">
            <a:xfrm>
              <a:off x="6790680" y="2382737"/>
              <a:ext cx="381000" cy="381000"/>
            </a:xfrm>
            <a:prstGeom prst="ellipse">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Arc 72"/>
            <p:cNvSpPr/>
            <p:nvPr/>
          </p:nvSpPr>
          <p:spPr>
            <a:xfrm rot="18929784">
              <a:off x="5918804" y="2016509"/>
              <a:ext cx="4066153" cy="2735908"/>
            </a:xfrm>
            <a:prstGeom prst="arc">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74" name="TextBox 73"/>
            <p:cNvSpPr txBox="1"/>
            <p:nvPr/>
          </p:nvSpPr>
          <p:spPr>
            <a:xfrm>
              <a:off x="6460639" y="2651651"/>
              <a:ext cx="256326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latin typeface="Gisha" panose="020B0502040204020203" pitchFamily="34" charset="-79"/>
                  <a:cs typeface="Gisha" panose="020B0502040204020203" pitchFamily="34" charset="-79"/>
                </a:rPr>
                <a:t>X</a:t>
              </a:r>
              <a:r>
                <a:rPr lang="en-US" sz="2400" dirty="0" smtClean="0">
                  <a:solidFill>
                    <a:srgbClr val="FF0000"/>
                  </a:solidFill>
                </a:rPr>
                <a:t> </a:t>
              </a:r>
              <a:r>
                <a:rPr lang="en-US" sz="2400" dirty="0" smtClean="0">
                  <a:solidFill>
                    <a:srgbClr val="FFFFFF"/>
                  </a:solidFill>
                </a:rPr>
                <a:t>Bad username</a:t>
              </a:r>
            </a:p>
          </p:txBody>
        </p:sp>
      </p:grpSp>
      <p:grpSp>
        <p:nvGrpSpPr>
          <p:cNvPr id="75" name="Group 74"/>
          <p:cNvGrpSpPr/>
          <p:nvPr/>
        </p:nvGrpSpPr>
        <p:grpSpPr>
          <a:xfrm>
            <a:off x="-188581" y="-753723"/>
            <a:ext cx="10325122" cy="6306235"/>
            <a:chOff x="-188581" y="-753723"/>
            <a:chExt cx="10325122" cy="6306235"/>
          </a:xfrm>
        </p:grpSpPr>
        <p:sp>
          <p:nvSpPr>
            <p:cNvPr id="76" name="Oval 75"/>
            <p:cNvSpPr/>
            <p:nvPr/>
          </p:nvSpPr>
          <p:spPr bwMode="auto">
            <a:xfrm>
              <a:off x="3932237" y="4460569"/>
              <a:ext cx="381000" cy="381000"/>
            </a:xfrm>
            <a:prstGeom prst="ellipse">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7" name="Arc 76"/>
            <p:cNvSpPr/>
            <p:nvPr/>
          </p:nvSpPr>
          <p:spPr>
            <a:xfrm rot="6257498">
              <a:off x="2190376" y="-3132680"/>
              <a:ext cx="5567208" cy="10325122"/>
            </a:xfrm>
            <a:prstGeom prst="arc">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78" name="TextBox 77"/>
            <p:cNvSpPr txBox="1"/>
            <p:nvPr/>
          </p:nvSpPr>
          <p:spPr>
            <a:xfrm>
              <a:off x="6674338" y="4924648"/>
              <a:ext cx="25163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latin typeface="Gisha" panose="020B0502040204020203" pitchFamily="34" charset="-79"/>
                  <a:cs typeface="Gisha" panose="020B0502040204020203" pitchFamily="34" charset="-79"/>
                </a:rPr>
                <a:t>X</a:t>
              </a:r>
              <a:r>
                <a:rPr lang="en-US" sz="2400" dirty="0" smtClean="0">
                  <a:solidFill>
                    <a:srgbClr val="FF0000"/>
                  </a:solidFill>
                </a:rPr>
                <a:t> </a:t>
              </a:r>
              <a:r>
                <a:rPr lang="en-US" sz="2400" dirty="0" smtClean="0">
                  <a:solidFill>
                    <a:srgbClr val="FFFFFF"/>
                  </a:solidFill>
                </a:rPr>
                <a:t>Bad password</a:t>
              </a:r>
            </a:p>
          </p:txBody>
        </p:sp>
      </p:grpSp>
      <p:grpSp>
        <p:nvGrpSpPr>
          <p:cNvPr id="79" name="Group 78"/>
          <p:cNvGrpSpPr/>
          <p:nvPr/>
        </p:nvGrpSpPr>
        <p:grpSpPr>
          <a:xfrm>
            <a:off x="2324666" y="1265268"/>
            <a:ext cx="10545514" cy="6199107"/>
            <a:chOff x="2324666" y="1265268"/>
            <a:chExt cx="10545514" cy="6199107"/>
          </a:xfrm>
        </p:grpSpPr>
        <p:sp>
          <p:nvSpPr>
            <p:cNvPr id="80" name="Oval 79"/>
            <p:cNvSpPr/>
            <p:nvPr/>
          </p:nvSpPr>
          <p:spPr bwMode="auto">
            <a:xfrm>
              <a:off x="3246437" y="2898515"/>
              <a:ext cx="381000" cy="381000"/>
            </a:xfrm>
            <a:prstGeom prst="ellipse">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Arc 80"/>
            <p:cNvSpPr/>
            <p:nvPr/>
          </p:nvSpPr>
          <p:spPr>
            <a:xfrm rot="17830459">
              <a:off x="5042620" y="-363185"/>
              <a:ext cx="5923888" cy="9731232"/>
            </a:xfrm>
            <a:prstGeom prst="arc">
              <a:avLst>
                <a:gd name="adj1" fmla="val 15647578"/>
                <a:gd name="adj2" fmla="val 0"/>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2" name="TextBox 81"/>
            <p:cNvSpPr txBox="1"/>
            <p:nvPr/>
          </p:nvSpPr>
          <p:spPr>
            <a:xfrm>
              <a:off x="2324666" y="1265268"/>
              <a:ext cx="25163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latin typeface="Gisha" panose="020B0502040204020203" pitchFamily="34" charset="-79"/>
                  <a:cs typeface="Gisha" panose="020B0502040204020203" pitchFamily="34" charset="-79"/>
                </a:rPr>
                <a:t>X</a:t>
              </a:r>
              <a:r>
                <a:rPr lang="en-US" sz="2400" dirty="0" smtClean="0">
                  <a:solidFill>
                    <a:srgbClr val="FF0000"/>
                  </a:solidFill>
                </a:rPr>
                <a:t> </a:t>
              </a:r>
              <a:r>
                <a:rPr lang="en-US" sz="2400" dirty="0" smtClean="0">
                  <a:solidFill>
                    <a:srgbClr val="FFFFFF"/>
                  </a:solidFill>
                </a:rPr>
                <a:t>Bad password</a:t>
              </a:r>
            </a:p>
          </p:txBody>
        </p:sp>
      </p:grpSp>
      <p:grpSp>
        <p:nvGrpSpPr>
          <p:cNvPr id="83" name="Group 82"/>
          <p:cNvGrpSpPr/>
          <p:nvPr/>
        </p:nvGrpSpPr>
        <p:grpSpPr>
          <a:xfrm>
            <a:off x="4819594" y="1590635"/>
            <a:ext cx="5904499" cy="4807284"/>
            <a:chOff x="4819594" y="1590635"/>
            <a:chExt cx="5904499" cy="4807284"/>
          </a:xfrm>
        </p:grpSpPr>
        <p:sp>
          <p:nvSpPr>
            <p:cNvPr id="84" name="Oval 83"/>
            <p:cNvSpPr/>
            <p:nvPr/>
          </p:nvSpPr>
          <p:spPr bwMode="auto">
            <a:xfrm>
              <a:off x="6027737" y="2881234"/>
              <a:ext cx="381000" cy="381000"/>
            </a:xfrm>
            <a:prstGeom prst="ellipse">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Arc 84"/>
            <p:cNvSpPr/>
            <p:nvPr/>
          </p:nvSpPr>
          <p:spPr>
            <a:xfrm rot="17830459">
              <a:off x="5877972" y="1551797"/>
              <a:ext cx="4807284" cy="4884959"/>
            </a:xfrm>
            <a:prstGeom prst="arc">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86" name="TextBox 85"/>
            <p:cNvSpPr txBox="1"/>
            <p:nvPr/>
          </p:nvSpPr>
          <p:spPr>
            <a:xfrm>
              <a:off x="4819594" y="3077504"/>
              <a:ext cx="25163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latin typeface="Gisha" panose="020B0502040204020203" pitchFamily="34" charset="-79"/>
                  <a:cs typeface="Gisha" panose="020B0502040204020203" pitchFamily="34" charset="-79"/>
                </a:rPr>
                <a:t>X</a:t>
              </a:r>
              <a:r>
                <a:rPr lang="en-US" sz="2400" dirty="0" smtClean="0">
                  <a:solidFill>
                    <a:srgbClr val="FF0000"/>
                  </a:solidFill>
                </a:rPr>
                <a:t> </a:t>
              </a:r>
              <a:r>
                <a:rPr lang="en-US" sz="2400" dirty="0" smtClean="0">
                  <a:solidFill>
                    <a:srgbClr val="FFFFFF"/>
                  </a:solidFill>
                </a:rPr>
                <a:t>Bad password</a:t>
              </a:r>
            </a:p>
          </p:txBody>
        </p:sp>
      </p:grpSp>
      <p:grpSp>
        <p:nvGrpSpPr>
          <p:cNvPr id="87" name="Group 86"/>
          <p:cNvGrpSpPr/>
          <p:nvPr/>
        </p:nvGrpSpPr>
        <p:grpSpPr>
          <a:xfrm>
            <a:off x="5434651" y="1699309"/>
            <a:ext cx="4590260" cy="2676881"/>
            <a:chOff x="5434651" y="1699309"/>
            <a:chExt cx="4590260" cy="2676881"/>
          </a:xfrm>
        </p:grpSpPr>
        <p:sp>
          <p:nvSpPr>
            <p:cNvPr id="88" name="Oval 87"/>
            <p:cNvSpPr/>
            <p:nvPr/>
          </p:nvSpPr>
          <p:spPr bwMode="auto">
            <a:xfrm>
              <a:off x="7878695" y="3811735"/>
              <a:ext cx="381000" cy="381000"/>
            </a:xfrm>
            <a:prstGeom prst="ellipse">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9" name="Arc 88"/>
            <p:cNvSpPr/>
            <p:nvPr/>
          </p:nvSpPr>
          <p:spPr>
            <a:xfrm rot="6399873">
              <a:off x="7395695" y="1502478"/>
              <a:ext cx="2432385" cy="2826047"/>
            </a:xfrm>
            <a:prstGeom prst="arc">
              <a:avLst>
                <a:gd name="adj1" fmla="val 16199998"/>
                <a:gd name="adj2" fmla="val 0"/>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90" name="TextBox 89"/>
            <p:cNvSpPr txBox="1"/>
            <p:nvPr/>
          </p:nvSpPr>
          <p:spPr>
            <a:xfrm>
              <a:off x="5434651" y="3748326"/>
              <a:ext cx="256326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latin typeface="Gisha" panose="020B0502040204020203" pitchFamily="34" charset="-79"/>
                  <a:cs typeface="Gisha" panose="020B0502040204020203" pitchFamily="34" charset="-79"/>
                </a:rPr>
                <a:t>X</a:t>
              </a:r>
              <a:r>
                <a:rPr lang="en-US" sz="2400" dirty="0" smtClean="0">
                  <a:solidFill>
                    <a:srgbClr val="FF0000"/>
                  </a:solidFill>
                </a:rPr>
                <a:t> </a:t>
              </a:r>
              <a:r>
                <a:rPr lang="en-US" sz="2400" dirty="0" smtClean="0">
                  <a:solidFill>
                    <a:srgbClr val="FFFFFF"/>
                  </a:solidFill>
                </a:rPr>
                <a:t>Bad username</a:t>
              </a:r>
            </a:p>
          </p:txBody>
        </p:sp>
      </p:grpSp>
      <p:grpSp>
        <p:nvGrpSpPr>
          <p:cNvPr id="91" name="Group 90"/>
          <p:cNvGrpSpPr/>
          <p:nvPr/>
        </p:nvGrpSpPr>
        <p:grpSpPr>
          <a:xfrm>
            <a:off x="8484384" y="2407721"/>
            <a:ext cx="3473422" cy="1631896"/>
            <a:chOff x="8484384" y="2407721"/>
            <a:chExt cx="3473422" cy="1631896"/>
          </a:xfrm>
        </p:grpSpPr>
        <p:sp>
          <p:nvSpPr>
            <p:cNvPr id="92" name="Oval 91"/>
            <p:cNvSpPr/>
            <p:nvPr/>
          </p:nvSpPr>
          <p:spPr bwMode="auto">
            <a:xfrm>
              <a:off x="8540128" y="3452922"/>
              <a:ext cx="381000" cy="381000"/>
            </a:xfrm>
            <a:prstGeom prst="ellipse">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3" name="Arc 92"/>
            <p:cNvSpPr/>
            <p:nvPr/>
          </p:nvSpPr>
          <p:spPr>
            <a:xfrm rot="6788216">
              <a:off x="8507025" y="2385080"/>
              <a:ext cx="1446857" cy="1492140"/>
            </a:xfrm>
            <a:prstGeom prst="arc">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94" name="TextBox 93"/>
            <p:cNvSpPr txBox="1"/>
            <p:nvPr/>
          </p:nvSpPr>
          <p:spPr>
            <a:xfrm>
              <a:off x="9394540" y="3411753"/>
              <a:ext cx="256326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latin typeface="Gisha" panose="020B0502040204020203" pitchFamily="34" charset="-79"/>
                  <a:cs typeface="Gisha" panose="020B0502040204020203" pitchFamily="34" charset="-79"/>
                </a:rPr>
                <a:t>X</a:t>
              </a:r>
              <a:r>
                <a:rPr lang="en-US" sz="2400" dirty="0" smtClean="0">
                  <a:solidFill>
                    <a:srgbClr val="FF0000"/>
                  </a:solidFill>
                </a:rPr>
                <a:t> </a:t>
              </a:r>
              <a:r>
                <a:rPr lang="en-US" sz="2400" dirty="0" smtClean="0">
                  <a:solidFill>
                    <a:srgbClr val="FFFFFF"/>
                  </a:solidFill>
                </a:rPr>
                <a:t>Bad username</a:t>
              </a:r>
            </a:p>
          </p:txBody>
        </p:sp>
      </p:grpSp>
      <p:grpSp>
        <p:nvGrpSpPr>
          <p:cNvPr id="95" name="Group 94"/>
          <p:cNvGrpSpPr/>
          <p:nvPr/>
        </p:nvGrpSpPr>
        <p:grpSpPr>
          <a:xfrm>
            <a:off x="8352780" y="1268069"/>
            <a:ext cx="2870511" cy="1994164"/>
            <a:chOff x="8352780" y="1268069"/>
            <a:chExt cx="2870511" cy="1994164"/>
          </a:xfrm>
        </p:grpSpPr>
        <p:sp>
          <p:nvSpPr>
            <p:cNvPr id="96" name="Oval 95"/>
            <p:cNvSpPr/>
            <p:nvPr/>
          </p:nvSpPr>
          <p:spPr bwMode="auto">
            <a:xfrm>
              <a:off x="8352780" y="2590425"/>
              <a:ext cx="381000" cy="381000"/>
            </a:xfrm>
            <a:prstGeom prst="ellipse">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7" name="Arc 96"/>
            <p:cNvSpPr/>
            <p:nvPr/>
          </p:nvSpPr>
          <p:spPr>
            <a:xfrm rot="16200000">
              <a:off x="8519283" y="1792735"/>
              <a:ext cx="1446857" cy="1492140"/>
            </a:xfrm>
            <a:prstGeom prst="arc">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98" name="TextBox 97"/>
            <p:cNvSpPr txBox="1"/>
            <p:nvPr/>
          </p:nvSpPr>
          <p:spPr>
            <a:xfrm>
              <a:off x="8660025" y="1268069"/>
              <a:ext cx="256326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latin typeface="Gisha" panose="020B0502040204020203" pitchFamily="34" charset="-79"/>
                  <a:cs typeface="Gisha" panose="020B0502040204020203" pitchFamily="34" charset="-79"/>
                </a:rPr>
                <a:t>X</a:t>
              </a:r>
              <a:r>
                <a:rPr lang="en-US" sz="2400" dirty="0" smtClean="0">
                  <a:solidFill>
                    <a:srgbClr val="FF0000"/>
                  </a:solidFill>
                </a:rPr>
                <a:t> </a:t>
              </a:r>
              <a:r>
                <a:rPr lang="en-US" sz="2400" dirty="0" smtClean="0">
                  <a:solidFill>
                    <a:srgbClr val="FFFFFF"/>
                  </a:solidFill>
                </a:rPr>
                <a:t>Bad username</a:t>
              </a:r>
            </a:p>
          </p:txBody>
        </p:sp>
      </p:grpSp>
      <p:grpSp>
        <p:nvGrpSpPr>
          <p:cNvPr id="99" name="Group 98"/>
          <p:cNvGrpSpPr/>
          <p:nvPr/>
        </p:nvGrpSpPr>
        <p:grpSpPr>
          <a:xfrm>
            <a:off x="3673011" y="1182674"/>
            <a:ext cx="6919252" cy="6543665"/>
            <a:chOff x="3673011" y="1182674"/>
            <a:chExt cx="6919252" cy="6543665"/>
          </a:xfrm>
        </p:grpSpPr>
        <p:sp>
          <p:nvSpPr>
            <p:cNvPr id="100" name="Oval 99"/>
            <p:cNvSpPr/>
            <p:nvPr/>
          </p:nvSpPr>
          <p:spPr bwMode="auto">
            <a:xfrm>
              <a:off x="3771479" y="2893113"/>
              <a:ext cx="381000" cy="381000"/>
            </a:xfrm>
            <a:prstGeom prst="ellipse">
              <a:avLst/>
            </a:prstGeom>
            <a:solidFill>
              <a:srgbClr val="FF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Arc 100"/>
            <p:cNvSpPr/>
            <p:nvPr/>
          </p:nvSpPr>
          <p:spPr>
            <a:xfrm rot="17830459">
              <a:off x="3860804" y="994881"/>
              <a:ext cx="6543665" cy="6919252"/>
            </a:xfrm>
            <a:prstGeom prst="arc">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02" name="TextBox 101"/>
            <p:cNvSpPr txBox="1"/>
            <p:nvPr/>
          </p:nvSpPr>
          <p:spPr>
            <a:xfrm>
              <a:off x="3859279" y="2343561"/>
              <a:ext cx="25163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latin typeface="Gisha" panose="020B0502040204020203" pitchFamily="34" charset="-79"/>
                  <a:cs typeface="Gisha" panose="020B0502040204020203" pitchFamily="34" charset="-79"/>
                </a:rPr>
                <a:t>X</a:t>
              </a:r>
              <a:r>
                <a:rPr lang="en-US" sz="2400" dirty="0" smtClean="0">
                  <a:solidFill>
                    <a:srgbClr val="FF0000"/>
                  </a:solidFill>
                </a:rPr>
                <a:t> </a:t>
              </a:r>
              <a:r>
                <a:rPr lang="en-US" sz="2400" dirty="0" smtClean="0">
                  <a:solidFill>
                    <a:srgbClr val="FFFFFF"/>
                  </a:solidFill>
                </a:rPr>
                <a:t>Bad password</a:t>
              </a:r>
            </a:p>
          </p:txBody>
        </p:sp>
      </p:grpSp>
      <p:grpSp>
        <p:nvGrpSpPr>
          <p:cNvPr id="103" name="Group 102"/>
          <p:cNvGrpSpPr/>
          <p:nvPr/>
        </p:nvGrpSpPr>
        <p:grpSpPr>
          <a:xfrm>
            <a:off x="1092428" y="-6015541"/>
            <a:ext cx="9960498" cy="11147099"/>
            <a:chOff x="1092428" y="-6015541"/>
            <a:chExt cx="9960498" cy="11147099"/>
          </a:xfrm>
        </p:grpSpPr>
        <p:sp>
          <p:nvSpPr>
            <p:cNvPr id="104" name="Arc 103"/>
            <p:cNvSpPr/>
            <p:nvPr/>
          </p:nvSpPr>
          <p:spPr>
            <a:xfrm rot="8147291">
              <a:off x="1092428" y="-6015541"/>
              <a:ext cx="9960498" cy="11147099"/>
            </a:xfrm>
            <a:prstGeom prst="arc">
              <a:avLst>
                <a:gd name="adj1" fmla="val 15810691"/>
                <a:gd name="adj2" fmla="val 0"/>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sp>
          <p:nvSpPr>
            <p:cNvPr id="105" name="Oval 104"/>
            <p:cNvSpPr/>
            <p:nvPr/>
          </p:nvSpPr>
          <p:spPr bwMode="auto">
            <a:xfrm>
              <a:off x="2473972" y="2881234"/>
              <a:ext cx="381000" cy="381000"/>
            </a:xfrm>
            <a:prstGeom prst="ellipse">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08" name="Picture 107"/>
          <p:cNvPicPr>
            <a:picLocks noChangeAspect="1"/>
          </p:cNvPicPr>
          <p:nvPr/>
        </p:nvPicPr>
        <p:blipFill>
          <a:blip r:embed="rId3"/>
          <a:stretch>
            <a:fillRect/>
          </a:stretch>
        </p:blipFill>
        <p:spPr>
          <a:xfrm>
            <a:off x="9460857" y="1731348"/>
            <a:ext cx="2011792" cy="1246949"/>
          </a:xfrm>
          <a:prstGeom prst="rect">
            <a:avLst/>
          </a:prstGeom>
          <a:scene3d>
            <a:camera prst="orthographicFront">
              <a:rot lat="0" lon="10800000" rev="0"/>
            </a:camera>
            <a:lightRig rig="flat" dir="t"/>
          </a:scene3d>
        </p:spPr>
      </p:pic>
      <p:sp>
        <p:nvSpPr>
          <p:cNvPr id="109" name="TextBox 108"/>
          <p:cNvSpPr txBox="1"/>
          <p:nvPr/>
        </p:nvSpPr>
        <p:spPr>
          <a:xfrm>
            <a:off x="1600043" y="6307044"/>
            <a:ext cx="8945269" cy="627864"/>
          </a:xfrm>
          <a:prstGeom prst="rect">
            <a:avLst/>
          </a:prstGeom>
          <a:noFill/>
          <a:ln>
            <a:solidFill>
              <a:schemeClr val="tx1"/>
            </a:solidFill>
          </a:ln>
        </p:spPr>
        <p:txBody>
          <a:bodyPr wrap="none" lIns="182880" tIns="146304" rIns="182880" bIns="146304" rtlCol="0">
            <a:spAutoFit/>
          </a:bodyPr>
          <a:lstStyle/>
          <a:p>
            <a:pPr algn="ctr">
              <a:lnSpc>
                <a:spcPct val="90000"/>
              </a:lnSpc>
              <a:spcAft>
                <a:spcPts val="600"/>
              </a:spcAft>
            </a:pPr>
            <a:r>
              <a:rPr lang="en-US" sz="2400" dirty="0" smtClean="0">
                <a:gradFill>
                  <a:gsLst>
                    <a:gs pos="2917">
                      <a:srgbClr val="FFFFFF"/>
                    </a:gs>
                    <a:gs pos="30000">
                      <a:srgbClr val="FFFFFF"/>
                    </a:gs>
                  </a:gsLst>
                  <a:lin ang="5400000" scaled="0"/>
                </a:gradFill>
              </a:rPr>
              <a:t>Signa</a:t>
            </a:r>
            <a:r>
              <a:rPr lang="en-US" sz="2400" dirty="0">
                <a:gradFill>
                  <a:gsLst>
                    <a:gs pos="2917">
                      <a:srgbClr val="FFFFFF"/>
                    </a:gs>
                    <a:gs pos="30000">
                      <a:srgbClr val="FFFFFF"/>
                    </a:gs>
                  </a:gsLst>
                  <a:lin ang="5400000" scaled="0"/>
                </a:gradFill>
              </a:rPr>
              <a:t>l</a:t>
            </a:r>
            <a:r>
              <a:rPr lang="en-US" sz="2400" dirty="0" smtClean="0">
                <a:gradFill>
                  <a:gsLst>
                    <a:gs pos="2917">
                      <a:srgbClr val="FFFFFF"/>
                    </a:gs>
                    <a:gs pos="30000">
                      <a:srgbClr val="FFFFFF"/>
                    </a:gs>
                  </a:gsLst>
                  <a:lin ang="5400000" scaled="0"/>
                </a:gradFill>
              </a:rPr>
              <a:t> if multiple failed requests from single IP to many tenants</a:t>
            </a:r>
          </a:p>
        </p:txBody>
      </p:sp>
    </p:spTree>
    <p:extLst>
      <p:ext uri="{BB962C8B-B14F-4D97-AF65-F5344CB8AC3E}">
        <p14:creationId xmlns:p14="http://schemas.microsoft.com/office/powerpoint/2010/main" val="167320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right)">
                                      <p:cBhvr>
                                        <p:cTn id="7" dur="500"/>
                                        <p:tgtEl>
                                          <p:spTgt spid="9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right)">
                                      <p:cBhvr>
                                        <p:cTn id="11" dur="500"/>
                                        <p:tgtEl>
                                          <p:spTgt spid="7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wipe(right)">
                                      <p:cBhvr>
                                        <p:cTn id="15" dur="500"/>
                                        <p:tgtEl>
                                          <p:spTgt spid="99"/>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right)">
                                      <p:cBhvr>
                                        <p:cTn id="19" dur="500"/>
                                        <p:tgtEl>
                                          <p:spTgt spid="79"/>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500"/>
                                        <p:tgtEl>
                                          <p:spTgt spid="75"/>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500"/>
                                        <p:tgtEl>
                                          <p:spTgt spid="8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right)">
                                      <p:cBhvr>
                                        <p:cTn id="31" dur="500"/>
                                        <p:tgtEl>
                                          <p:spTgt spid="91"/>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wipe(right)">
                                      <p:cBhvr>
                                        <p:cTn id="35" dur="500"/>
                                        <p:tgtEl>
                                          <p:spTgt spid="83"/>
                                        </p:tgtEl>
                                      </p:cBhvr>
                                    </p:animEffect>
                                  </p:childTnLst>
                                </p:cTn>
                              </p:par>
                            </p:childTnLst>
                          </p:cTn>
                        </p:par>
                        <p:par>
                          <p:cTn id="36" fill="hold">
                            <p:stCondLst>
                              <p:cond delay="4000"/>
                            </p:stCondLst>
                            <p:childTnLst>
                              <p:par>
                                <p:cTn id="37" presetID="1" presetClass="entr" presetSubtype="0" fill="hold" nodeType="after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  Sign In From Known Infected Device</a:t>
            </a:r>
            <a:endParaRPr lang="en-US" dirty="0"/>
          </a:p>
        </p:txBody>
      </p:sp>
      <p:sp>
        <p:nvSpPr>
          <p:cNvPr id="3" name="TextBox 2"/>
          <p:cNvSpPr txBox="1"/>
          <p:nvPr/>
        </p:nvSpPr>
        <p:spPr>
          <a:xfrm>
            <a:off x="2776029" y="2896014"/>
            <a:ext cx="334877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rgbClr val="FFFFFF"/>
                    </a:gs>
                    <a:gs pos="30000">
                      <a:srgbClr val="FFFFFF"/>
                    </a:gs>
                  </a:gsLst>
                  <a:lin ang="5400000" scaled="0"/>
                </a:gradFill>
              </a:rPr>
              <a:t>Botnet control center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610" y="5364750"/>
            <a:ext cx="933450" cy="866775"/>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623" y="5045977"/>
            <a:ext cx="933450" cy="866775"/>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848" y="4153038"/>
            <a:ext cx="933450" cy="866775"/>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643" y="5720725"/>
            <a:ext cx="933450" cy="866775"/>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678" y="5708182"/>
            <a:ext cx="933450" cy="866775"/>
          </a:xfrm>
          <a:prstGeom prst="rect">
            <a:avLst/>
          </a:prstGeom>
        </p:spPr>
      </p:pic>
      <p:grpSp>
        <p:nvGrpSpPr>
          <p:cNvPr id="9" name="Group 8"/>
          <p:cNvGrpSpPr/>
          <p:nvPr/>
        </p:nvGrpSpPr>
        <p:grpSpPr>
          <a:xfrm>
            <a:off x="3328368" y="5769855"/>
            <a:ext cx="684460" cy="684460"/>
            <a:chOff x="5380037" y="2260199"/>
            <a:chExt cx="803911" cy="803911"/>
          </a:xfrm>
        </p:grpSpPr>
        <p:sp>
          <p:nvSpPr>
            <p:cNvPr id="10" name="Oval 9"/>
            <p:cNvSpPr/>
            <p:nvPr/>
          </p:nvSpPr>
          <p:spPr bwMode="auto">
            <a:xfrm>
              <a:off x="5380037" y="2260199"/>
              <a:ext cx="803911" cy="80391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179" y="2321723"/>
              <a:ext cx="598174" cy="598174"/>
            </a:xfrm>
            <a:prstGeom prst="rect">
              <a:avLst/>
            </a:prstGeom>
          </p:spPr>
        </p:pic>
      </p:grpSp>
      <p:grpSp>
        <p:nvGrpSpPr>
          <p:cNvPr id="12" name="Group 11"/>
          <p:cNvGrpSpPr/>
          <p:nvPr/>
        </p:nvGrpSpPr>
        <p:grpSpPr>
          <a:xfrm>
            <a:off x="4536683" y="5378495"/>
            <a:ext cx="684460" cy="684460"/>
            <a:chOff x="5380037" y="2260199"/>
            <a:chExt cx="803911" cy="803911"/>
          </a:xfrm>
        </p:grpSpPr>
        <p:sp>
          <p:nvSpPr>
            <p:cNvPr id="13" name="Oval 12"/>
            <p:cNvSpPr/>
            <p:nvPr/>
          </p:nvSpPr>
          <p:spPr bwMode="auto">
            <a:xfrm>
              <a:off x="5380037" y="2260199"/>
              <a:ext cx="803911" cy="80391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179" y="2321723"/>
              <a:ext cx="598174" cy="598174"/>
            </a:xfrm>
            <a:prstGeom prst="rect">
              <a:avLst/>
            </a:prstGeom>
          </p:spPr>
        </p:pic>
      </p:grpSp>
      <p:grpSp>
        <p:nvGrpSpPr>
          <p:cNvPr id="15" name="Group 14"/>
          <p:cNvGrpSpPr/>
          <p:nvPr/>
        </p:nvGrpSpPr>
        <p:grpSpPr>
          <a:xfrm>
            <a:off x="4584661" y="4197314"/>
            <a:ext cx="684460" cy="684460"/>
            <a:chOff x="5380037" y="2260199"/>
            <a:chExt cx="803911" cy="803911"/>
          </a:xfrm>
        </p:grpSpPr>
        <p:sp>
          <p:nvSpPr>
            <p:cNvPr id="16" name="Oval 15"/>
            <p:cNvSpPr/>
            <p:nvPr/>
          </p:nvSpPr>
          <p:spPr bwMode="auto">
            <a:xfrm>
              <a:off x="5380037" y="2260199"/>
              <a:ext cx="803911" cy="80391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179" y="2321723"/>
              <a:ext cx="598174" cy="598174"/>
            </a:xfrm>
            <a:prstGeom prst="rect">
              <a:avLst/>
            </a:prstGeom>
          </p:spPr>
        </p:pic>
      </p:grpSp>
      <p:grpSp>
        <p:nvGrpSpPr>
          <p:cNvPr id="18" name="Group 17"/>
          <p:cNvGrpSpPr/>
          <p:nvPr/>
        </p:nvGrpSpPr>
        <p:grpSpPr>
          <a:xfrm>
            <a:off x="1159976" y="5755807"/>
            <a:ext cx="684460" cy="684460"/>
            <a:chOff x="5380037" y="2260199"/>
            <a:chExt cx="803911" cy="803911"/>
          </a:xfrm>
        </p:grpSpPr>
        <p:sp>
          <p:nvSpPr>
            <p:cNvPr id="19" name="Oval 18"/>
            <p:cNvSpPr/>
            <p:nvPr/>
          </p:nvSpPr>
          <p:spPr bwMode="auto">
            <a:xfrm>
              <a:off x="5380037" y="2260199"/>
              <a:ext cx="803911" cy="80391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179" y="2321723"/>
              <a:ext cx="598174" cy="598174"/>
            </a:xfrm>
            <a:prstGeom prst="rect">
              <a:avLst/>
            </a:prstGeom>
          </p:spPr>
        </p:pic>
      </p:grpSp>
      <p:grpSp>
        <p:nvGrpSpPr>
          <p:cNvPr id="21" name="Group 20"/>
          <p:cNvGrpSpPr/>
          <p:nvPr/>
        </p:nvGrpSpPr>
        <p:grpSpPr>
          <a:xfrm>
            <a:off x="2253124" y="5086086"/>
            <a:ext cx="684460" cy="684460"/>
            <a:chOff x="5380037" y="2260199"/>
            <a:chExt cx="803911" cy="803911"/>
          </a:xfrm>
        </p:grpSpPr>
        <p:sp>
          <p:nvSpPr>
            <p:cNvPr id="22" name="Oval 21"/>
            <p:cNvSpPr/>
            <p:nvPr/>
          </p:nvSpPr>
          <p:spPr bwMode="auto">
            <a:xfrm>
              <a:off x="5380037" y="2260199"/>
              <a:ext cx="803911" cy="80391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179" y="2321723"/>
              <a:ext cx="598174" cy="598174"/>
            </a:xfrm>
            <a:prstGeom prst="rect">
              <a:avLst/>
            </a:prstGeom>
          </p:spPr>
        </p:pic>
      </p:grpSp>
      <p:cxnSp>
        <p:nvCxnSpPr>
          <p:cNvPr id="24" name="Straight Arrow Connector 23"/>
          <p:cNvCxnSpPr/>
          <p:nvPr/>
        </p:nvCxnSpPr>
        <p:spPr>
          <a:xfrm flipH="1">
            <a:off x="1252049" y="3897560"/>
            <a:ext cx="876574" cy="1581804"/>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426078" y="3899050"/>
            <a:ext cx="118452" cy="982724"/>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833616" y="3899050"/>
            <a:ext cx="786265" cy="1563321"/>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254177" y="3853085"/>
            <a:ext cx="1002472" cy="1511665"/>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
            <a:off x="3555362" y="3603767"/>
            <a:ext cx="655507" cy="690991"/>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164" y="2708487"/>
            <a:ext cx="570997" cy="959274"/>
          </a:xfrm>
          <a:prstGeom prst="rect">
            <a:avLst/>
          </a:prstGeom>
        </p:spPr>
      </p:pic>
      <p:grpSp>
        <p:nvGrpSpPr>
          <p:cNvPr id="30" name="Group 29"/>
          <p:cNvGrpSpPr/>
          <p:nvPr/>
        </p:nvGrpSpPr>
        <p:grpSpPr>
          <a:xfrm>
            <a:off x="117378" y="1317700"/>
            <a:ext cx="1954146" cy="1912938"/>
            <a:chOff x="117378" y="1317700"/>
            <a:chExt cx="1954146" cy="1912938"/>
          </a:xfrm>
        </p:grpSpPr>
        <p:sp>
          <p:nvSpPr>
            <p:cNvPr id="31" name="Oval 30"/>
            <p:cNvSpPr/>
            <p:nvPr/>
          </p:nvSpPr>
          <p:spPr bwMode="auto">
            <a:xfrm>
              <a:off x="117378" y="1317700"/>
              <a:ext cx="1954146" cy="1912938"/>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a:solidFill>
                  <a:srgbClr val="FFFFFF"/>
                </a:solidFill>
              </a:endParaRPr>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795" y="1491747"/>
              <a:ext cx="1170946" cy="1426153"/>
            </a:xfrm>
            <a:prstGeom prst="rect">
              <a:avLst/>
            </a:prstGeom>
          </p:spPr>
        </p:pic>
      </p:grpSp>
      <p:pic>
        <p:nvPicPr>
          <p:cNvPr id="33" name="Picture 32"/>
          <p:cNvPicPr>
            <a:picLocks noChangeAspect="1"/>
          </p:cNvPicPr>
          <p:nvPr/>
        </p:nvPicPr>
        <p:blipFill>
          <a:blip r:embed="rId6"/>
          <a:stretch>
            <a:fillRect/>
          </a:stretch>
        </p:blipFill>
        <p:spPr>
          <a:xfrm>
            <a:off x="574431" y="1238144"/>
            <a:ext cx="2363153" cy="1489110"/>
          </a:xfrm>
          <a:prstGeom prst="rect">
            <a:avLst/>
          </a:prstGeom>
        </p:spPr>
      </p:pic>
      <p:cxnSp>
        <p:nvCxnSpPr>
          <p:cNvPr id="40" name="Straight Arrow Connector 39"/>
          <p:cNvCxnSpPr/>
          <p:nvPr/>
        </p:nvCxnSpPr>
        <p:spPr>
          <a:xfrm flipH="1">
            <a:off x="5548694" y="3230638"/>
            <a:ext cx="3336542" cy="1111139"/>
          </a:xfrm>
          <a:prstGeom prst="straightConnector1">
            <a:avLst/>
          </a:prstGeom>
          <a:ln w="762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08300" y="3712085"/>
            <a:ext cx="3348776" cy="544765"/>
          </a:xfrm>
          <a:prstGeom prst="rect">
            <a:avLst/>
          </a:prstGeom>
          <a:noFill/>
        </p:spPr>
        <p:txBody>
          <a:bodyPr wrap="squar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IP = 199.34.28.10</a:t>
            </a:r>
          </a:p>
        </p:txBody>
      </p:sp>
      <p:sp>
        <p:nvSpPr>
          <p:cNvPr id="42" name="TextBox 41"/>
          <p:cNvSpPr txBox="1"/>
          <p:nvPr/>
        </p:nvSpPr>
        <p:spPr>
          <a:xfrm>
            <a:off x="4108300" y="3712085"/>
            <a:ext cx="3348776" cy="544765"/>
          </a:xfrm>
          <a:prstGeom prst="rect">
            <a:avLst/>
          </a:prstGeom>
          <a:noFill/>
        </p:spPr>
        <p:txBody>
          <a:bodyPr wrap="square" lIns="182880" tIns="146304" rIns="182880" bIns="146304" rtlCol="0">
            <a:spAutoFit/>
          </a:bodyPr>
          <a:lstStyle/>
          <a:p>
            <a:pPr>
              <a:lnSpc>
                <a:spcPct val="90000"/>
              </a:lnSpc>
              <a:spcAft>
                <a:spcPts val="600"/>
              </a:spcAft>
            </a:pPr>
            <a:r>
              <a:rPr lang="en-US" dirty="0" smtClean="0">
                <a:gradFill>
                  <a:gsLst>
                    <a:gs pos="2917">
                      <a:srgbClr val="FFFFFF"/>
                    </a:gs>
                    <a:gs pos="30000">
                      <a:srgbClr val="FFFFFF"/>
                    </a:gs>
                  </a:gsLst>
                  <a:lin ang="5400000" scaled="0"/>
                </a:gradFill>
              </a:rPr>
              <a:t>IP = 199.34.28.10</a:t>
            </a:r>
          </a:p>
        </p:txBody>
      </p:sp>
      <p:cxnSp>
        <p:nvCxnSpPr>
          <p:cNvPr id="43" name="Straight Arrow Connector 42"/>
          <p:cNvCxnSpPr/>
          <p:nvPr/>
        </p:nvCxnSpPr>
        <p:spPr>
          <a:xfrm>
            <a:off x="4628756" y="2351619"/>
            <a:ext cx="2370159" cy="466399"/>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7"/>
          <a:stretch>
            <a:fillRect/>
          </a:stretch>
        </p:blipFill>
        <p:spPr>
          <a:xfrm>
            <a:off x="8885236" y="1587488"/>
            <a:ext cx="2927344" cy="1977364"/>
          </a:xfrm>
          <a:prstGeom prst="rect">
            <a:avLst/>
          </a:prstGeom>
        </p:spPr>
      </p:pic>
      <p:pic>
        <p:nvPicPr>
          <p:cNvPr id="45" name="Picture 44"/>
          <p:cNvPicPr>
            <a:picLocks noChangeAspect="1"/>
          </p:cNvPicPr>
          <p:nvPr/>
        </p:nvPicPr>
        <p:blipFill>
          <a:blip r:embed="rId8"/>
          <a:stretch>
            <a:fillRect/>
          </a:stretch>
        </p:blipFill>
        <p:spPr>
          <a:xfrm>
            <a:off x="9699646" y="1996964"/>
            <a:ext cx="1295294" cy="1295294"/>
          </a:xfrm>
          <a:prstGeom prst="rect">
            <a:avLst/>
          </a:prstGeom>
        </p:spPr>
      </p:pic>
      <p:sp>
        <p:nvSpPr>
          <p:cNvPr id="46" name="TextBox 45"/>
          <p:cNvSpPr txBox="1"/>
          <p:nvPr/>
        </p:nvSpPr>
        <p:spPr>
          <a:xfrm>
            <a:off x="7194823" y="5132745"/>
            <a:ext cx="3963980" cy="960263"/>
          </a:xfrm>
          <a:prstGeom prst="rect">
            <a:avLst/>
          </a:prstGeom>
          <a:noFill/>
          <a:ln>
            <a:solidFill>
              <a:schemeClr val="tx1"/>
            </a:solidFill>
          </a:ln>
        </p:spPr>
        <p:txBody>
          <a:bodyPr wrap="square" lIns="182880" tIns="146304" rIns="182880" bIns="146304" rtlCol="0">
            <a:spAutoFit/>
          </a:bodyPr>
          <a:lstStyle/>
          <a:p>
            <a:pPr algn="ctr">
              <a:lnSpc>
                <a:spcPct val="90000"/>
              </a:lnSpc>
              <a:spcAft>
                <a:spcPts val="600"/>
              </a:spcAft>
            </a:pPr>
            <a:r>
              <a:rPr lang="en-US" sz="2400" dirty="0" smtClean="0">
                <a:gradFill>
                  <a:gsLst>
                    <a:gs pos="2917">
                      <a:srgbClr val="FFFFFF"/>
                    </a:gs>
                    <a:gs pos="30000">
                      <a:srgbClr val="FFFFFF"/>
                    </a:gs>
                  </a:gsLst>
                  <a:lin ang="5400000" scaled="0"/>
                </a:gradFill>
              </a:rPr>
              <a:t>Signal if requests from known infected devices</a:t>
            </a:r>
          </a:p>
        </p:txBody>
      </p:sp>
    </p:spTree>
    <p:extLst>
      <p:ext uri="{BB962C8B-B14F-4D97-AF65-F5344CB8AC3E}">
        <p14:creationId xmlns:p14="http://schemas.microsoft.com/office/powerpoint/2010/main" val="3038575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0"/>
                            </p:stCondLst>
                            <p:childTnLst>
                              <p:par>
                                <p:cTn id="11" presetID="42" presetClass="path" presetSubtype="0" accel="50000" decel="50000" fill="hold" grpId="0" nodeType="afterEffect">
                                  <p:stCondLst>
                                    <p:cond delay="0"/>
                                  </p:stCondLst>
                                  <p:childTnLst>
                                    <p:animMotion origin="layout" path="M 3.39546E-6 -7.48979E-7 L -0.1177 -0.23468 " pathEditMode="relative" rAng="0" ptsTypes="AA">
                                      <p:cBhvr>
                                        <p:cTn id="12" dur="2000" fill="hold"/>
                                        <p:tgtEl>
                                          <p:spTgt spid="41"/>
                                        </p:tgtEl>
                                        <p:attrNameLst>
                                          <p:attrName>ppt_x</p:attrName>
                                          <p:attrName>ppt_y</p:attrName>
                                        </p:attrNameLst>
                                      </p:cBhvr>
                                      <p:rCtr x="-5885" y="-11734"/>
                                    </p:animMotion>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2000"/>
                            </p:stCondLst>
                            <p:childTnLst>
                              <p:par>
                                <p:cTn id="17" presetID="42" presetClass="path" presetSubtype="0" accel="50000" decel="50000" fill="hold" grpId="0" nodeType="afterEffect">
                                  <p:stCondLst>
                                    <p:cond delay="0"/>
                                  </p:stCondLst>
                                  <p:childTnLst>
                                    <p:animMotion origin="layout" path="M 3.39546E-6 -7.48979E-7 L 0.23079 -0.14775 " pathEditMode="relative" rAng="0" ptsTypes="AA">
                                      <p:cBhvr>
                                        <p:cTn id="18" dur="2000" fill="hold"/>
                                        <p:tgtEl>
                                          <p:spTgt spid="42"/>
                                        </p:tgtEl>
                                        <p:attrNameLst>
                                          <p:attrName>ppt_x</p:attrName>
                                          <p:attrName>ppt_y</p:attrName>
                                        </p:attrNameLst>
                                      </p:cBhvr>
                                      <p:rCtr x="11539" y="-7399"/>
                                    </p:animMotion>
                                  </p:childTnLst>
                                </p:cTn>
                              </p:par>
                            </p:childTnLst>
                          </p:cTn>
                        </p:par>
                        <p:par>
                          <p:cTn id="19" fill="hold">
                            <p:stCondLst>
                              <p:cond delay="4000"/>
                            </p:stCondLst>
                            <p:childTnLst>
                              <p:par>
                                <p:cTn id="20" presetID="1" presetClass="entr" presetSubtype="0" fill="hold" nodeType="afterEffect">
                                  <p:stCondLst>
                                    <p:cond delay="0"/>
                                  </p:stCondLst>
                                  <p:childTnLst>
                                    <p:set>
                                      <p:cBhvr>
                                        <p:cTn id="21" dur="1" fill="hold">
                                          <p:stCondLst>
                                            <p:cond delay="0"/>
                                          </p:stCondLst>
                                        </p:cTn>
                                        <p:tgtEl>
                                          <p:spTgt spid="4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20606"/>
            <a:ext cx="10056812" cy="2751698"/>
          </a:xfrm>
        </p:spPr>
        <p:txBody>
          <a:bodyPr/>
          <a:lstStyle/>
          <a:p>
            <a:r>
              <a:rPr lang="en-NZ" dirty="0" smtClean="0"/>
              <a:t>AAD Application Proxy</a:t>
            </a:r>
            <a:endParaRPr lang="en-NZ"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2477865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dirty="0" smtClean="0"/>
              <a:t>AAD Proxy</a:t>
            </a:r>
            <a:endParaRPr lang="en-NZ" dirty="0"/>
          </a:p>
        </p:txBody>
      </p:sp>
      <p:pic>
        <p:nvPicPr>
          <p:cNvPr id="3" name="Picture 2"/>
          <p:cNvPicPr>
            <a:picLocks noChangeAspect="1"/>
          </p:cNvPicPr>
          <p:nvPr/>
        </p:nvPicPr>
        <p:blipFill>
          <a:blip r:embed="rId2"/>
          <a:stretch>
            <a:fillRect/>
          </a:stretch>
        </p:blipFill>
        <p:spPr>
          <a:xfrm>
            <a:off x="1032523" y="1228119"/>
            <a:ext cx="10371428" cy="5231047"/>
          </a:xfrm>
          <a:prstGeom prst="rect">
            <a:avLst/>
          </a:prstGeom>
        </p:spPr>
      </p:pic>
    </p:spTree>
    <p:extLst>
      <p:ext uri="{BB962C8B-B14F-4D97-AF65-F5344CB8AC3E}">
        <p14:creationId xmlns:p14="http://schemas.microsoft.com/office/powerpoint/2010/main" val="2279007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Azure Active Directory Application Proxy</a:t>
            </a:r>
            <a:endParaRPr lang="en-NZ" dirty="0"/>
          </a:p>
        </p:txBody>
      </p:sp>
      <p:sp>
        <p:nvSpPr>
          <p:cNvPr id="3" name="Text Placeholder 2"/>
          <p:cNvSpPr>
            <a:spLocks noGrp="1"/>
          </p:cNvSpPr>
          <p:nvPr>
            <p:ph type="body" sz="quarter" idx="10"/>
          </p:nvPr>
        </p:nvSpPr>
        <p:spPr>
          <a:xfrm>
            <a:off x="5576935" y="1656470"/>
            <a:ext cx="6476262" cy="4001095"/>
          </a:xfrm>
        </p:spPr>
        <p:txBody>
          <a:bodyPr/>
          <a:lstStyle/>
          <a:p>
            <a:r>
              <a:rPr lang="en-NZ" sz="2000" dirty="0" smtClean="0"/>
              <a:t>Extends WAP – Server 2012 R2</a:t>
            </a:r>
          </a:p>
          <a:p>
            <a:endParaRPr lang="en-NZ" sz="2000" dirty="0"/>
          </a:p>
          <a:p>
            <a:r>
              <a:rPr lang="en-NZ" sz="2000" dirty="0" smtClean="0"/>
              <a:t>Part of AAD Premium</a:t>
            </a:r>
          </a:p>
          <a:p>
            <a:endParaRPr lang="en-NZ" sz="2000" dirty="0"/>
          </a:p>
          <a:p>
            <a:r>
              <a:rPr lang="en-US" sz="2000" dirty="0" smtClean="0"/>
              <a:t>Ability </a:t>
            </a:r>
            <a:r>
              <a:rPr lang="en-US" sz="2000" dirty="0"/>
              <a:t>to manage access to internal browser based applications (SharePoint Sites, Outlook Web Access and IIS based applications) using Azure </a:t>
            </a:r>
            <a:r>
              <a:rPr lang="en-US" sz="2000" dirty="0" smtClean="0"/>
              <a:t>AD</a:t>
            </a:r>
          </a:p>
          <a:p>
            <a:endParaRPr lang="en-US" sz="2000" dirty="0"/>
          </a:p>
          <a:p>
            <a:r>
              <a:rPr lang="en-US" sz="2000" dirty="0" smtClean="0"/>
              <a:t>Need to install </a:t>
            </a:r>
            <a:r>
              <a:rPr lang="en-US" sz="2000" dirty="0"/>
              <a:t>a light weight software agent </a:t>
            </a:r>
            <a:r>
              <a:rPr lang="en-US" sz="2000" dirty="0" smtClean="0"/>
              <a:t>on premises (AKA </a:t>
            </a:r>
            <a:r>
              <a:rPr lang="en-US" sz="2000" dirty="0"/>
              <a:t>"</a:t>
            </a:r>
            <a:r>
              <a:rPr lang="en-US" sz="2000" dirty="0" smtClean="0"/>
              <a:t>connector“)</a:t>
            </a:r>
          </a:p>
          <a:p>
            <a:endParaRPr lang="en-US" sz="2000" dirty="0"/>
          </a:p>
          <a:p>
            <a:r>
              <a:rPr lang="en-US" sz="2000" dirty="0" smtClean="0"/>
              <a:t>Uses relays</a:t>
            </a:r>
            <a:endParaRPr lang="en-NZ"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79" y="1430448"/>
            <a:ext cx="4562475" cy="4939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791014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dirty="0" smtClean="0"/>
              <a:t>Proxy – UAG / TMG</a:t>
            </a:r>
            <a:endParaRPr lang="en-NZ"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8238" y="1399823"/>
            <a:ext cx="7618412" cy="5260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3762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Cloud App Discovery</a:t>
            </a:r>
            <a:endParaRPr lang="en-NZ" dirty="0"/>
          </a:p>
        </p:txBody>
      </p:sp>
      <p:sp>
        <p:nvSpPr>
          <p:cNvPr id="3" name="Text Placeholder 2"/>
          <p:cNvSpPr>
            <a:spLocks noGrp="1"/>
          </p:cNvSpPr>
          <p:nvPr>
            <p:ph type="body" sz="quarter" idx="10"/>
          </p:nvPr>
        </p:nvSpPr>
        <p:spPr>
          <a:xfrm>
            <a:off x="274638" y="1212850"/>
            <a:ext cx="11887200" cy="5293757"/>
          </a:xfrm>
        </p:spPr>
        <p:txBody>
          <a:bodyPr/>
          <a:lstStyle/>
          <a:p>
            <a:endParaRPr lang="en-US" sz="2000" dirty="0" smtClean="0"/>
          </a:p>
          <a:p>
            <a:r>
              <a:rPr lang="en-US" sz="2000" dirty="0" smtClean="0"/>
              <a:t>Get </a:t>
            </a:r>
            <a:r>
              <a:rPr lang="en-US" sz="2000" dirty="0"/>
              <a:t>a summary view of total number of cloud applications in use and the number of users using cloud </a:t>
            </a:r>
            <a:r>
              <a:rPr lang="en-US" sz="2000" dirty="0" smtClean="0"/>
              <a:t>applications</a:t>
            </a:r>
          </a:p>
          <a:p>
            <a:endParaRPr lang="en-US" sz="2000" dirty="0"/>
          </a:p>
          <a:p>
            <a:r>
              <a:rPr lang="en-US" sz="2000" dirty="0"/>
              <a:t>See the top cloud applications in use </a:t>
            </a:r>
            <a:r>
              <a:rPr lang="en-US" sz="2000" dirty="0" smtClean="0"/>
              <a:t>and </a:t>
            </a:r>
            <a:r>
              <a:rPr lang="en-US" sz="2000" dirty="0"/>
              <a:t>top applications per category </a:t>
            </a:r>
            <a:r>
              <a:rPr lang="en-US" sz="2000" dirty="0" smtClean="0"/>
              <a:t>within </a:t>
            </a:r>
            <a:r>
              <a:rPr lang="en-US" sz="2000" dirty="0"/>
              <a:t>the </a:t>
            </a:r>
            <a:r>
              <a:rPr lang="en-US" sz="2000" dirty="0" smtClean="0"/>
              <a:t>organization</a:t>
            </a:r>
          </a:p>
          <a:p>
            <a:endParaRPr lang="en-US" sz="2000" dirty="0"/>
          </a:p>
          <a:p>
            <a:r>
              <a:rPr lang="en-US" sz="2000" dirty="0" smtClean="0"/>
              <a:t>See </a:t>
            </a:r>
            <a:r>
              <a:rPr lang="en-US" sz="2000" dirty="0"/>
              <a:t>usage graphs for applications that can be pivoted on users, requests or volume of data exchanged with the </a:t>
            </a:r>
            <a:r>
              <a:rPr lang="en-US" sz="2000" dirty="0" smtClean="0"/>
              <a:t>application</a:t>
            </a:r>
          </a:p>
          <a:p>
            <a:endParaRPr lang="en-US" sz="2000" dirty="0"/>
          </a:p>
          <a:p>
            <a:r>
              <a:rPr lang="en-US" sz="2000" dirty="0"/>
              <a:t>Drill down into specific applications for targeted </a:t>
            </a:r>
            <a:r>
              <a:rPr lang="en-US" sz="2000" dirty="0" smtClean="0"/>
              <a:t>information</a:t>
            </a:r>
          </a:p>
          <a:p>
            <a:endParaRPr lang="en-US" sz="2000" dirty="0"/>
          </a:p>
          <a:p>
            <a:r>
              <a:rPr lang="en-US" sz="2000" dirty="0"/>
              <a:t>Easily proceed to integrate an application with Azure Active </a:t>
            </a:r>
            <a:r>
              <a:rPr lang="en-US" sz="2000" dirty="0" smtClean="0"/>
              <a:t>Directory</a:t>
            </a:r>
          </a:p>
          <a:p>
            <a:endParaRPr lang="en-US" sz="2000" dirty="0"/>
          </a:p>
          <a:p>
            <a:r>
              <a:rPr lang="en-US" sz="2000" dirty="0" smtClean="0"/>
              <a:t>Requires an </a:t>
            </a:r>
            <a:r>
              <a:rPr lang="en-US" sz="2000" dirty="0"/>
              <a:t>agent to discover the applications in use. </a:t>
            </a:r>
            <a:r>
              <a:rPr lang="en-US" sz="2000" dirty="0" smtClean="0"/>
              <a:t>Deployed </a:t>
            </a:r>
            <a:r>
              <a:rPr lang="en-US" sz="2000" dirty="0"/>
              <a:t>on all machines in your organization that run Windows 7 or higher versions. These agents capture app usage information and send it over a secure, encrypted channel to the Cloud App Discovery </a:t>
            </a:r>
            <a:r>
              <a:rPr lang="en-US" sz="2000" dirty="0" smtClean="0"/>
              <a:t>service      </a:t>
            </a:r>
            <a:endParaRPr lang="en-US" sz="2000" dirty="0"/>
          </a:p>
        </p:txBody>
      </p:sp>
    </p:spTree>
    <p:extLst>
      <p:ext uri="{BB962C8B-B14F-4D97-AF65-F5344CB8AC3E}">
        <p14:creationId xmlns:p14="http://schemas.microsoft.com/office/powerpoint/2010/main" val="889865325"/>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Windows 10</a:t>
            </a:r>
            <a:endParaRPr lang="en-NZ" dirty="0"/>
          </a:p>
        </p:txBody>
      </p:sp>
      <p:sp>
        <p:nvSpPr>
          <p:cNvPr id="3" name="Text Placeholder 2"/>
          <p:cNvSpPr>
            <a:spLocks noGrp="1"/>
          </p:cNvSpPr>
          <p:nvPr>
            <p:ph type="body" sz="quarter" idx="10"/>
          </p:nvPr>
        </p:nvSpPr>
        <p:spPr>
          <a:xfrm>
            <a:off x="274638" y="1212850"/>
            <a:ext cx="11887200" cy="2492990"/>
          </a:xfrm>
        </p:spPr>
        <p:txBody>
          <a:bodyPr/>
          <a:lstStyle/>
          <a:p>
            <a:endParaRPr lang="en-US" sz="2000" dirty="0" smtClean="0"/>
          </a:p>
          <a:p>
            <a:r>
              <a:rPr lang="en-US" sz="2000" dirty="0" smtClean="0"/>
              <a:t>Universal Applications – Web Application Manager</a:t>
            </a:r>
            <a:endParaRPr lang="en-US" sz="2000" dirty="0" smtClean="0"/>
          </a:p>
          <a:p>
            <a:endParaRPr lang="en-US" sz="2000" dirty="0"/>
          </a:p>
          <a:p>
            <a:r>
              <a:rPr lang="en-US" sz="2000" dirty="0" smtClean="0"/>
              <a:t>Windows 7 / 8 / 8.1 – ADAL – Web Application Broker</a:t>
            </a:r>
            <a:endParaRPr lang="en-US" sz="2000" dirty="0" smtClean="0"/>
          </a:p>
          <a:p>
            <a:endParaRPr lang="en-US" sz="2000" dirty="0"/>
          </a:p>
          <a:p>
            <a:r>
              <a:rPr lang="en-US" sz="2000" dirty="0" smtClean="0"/>
              <a:t>ADAL still works on Windows 10</a:t>
            </a:r>
            <a:endParaRPr lang="en-US" sz="2000" dirty="0" smtClean="0"/>
          </a:p>
          <a:p>
            <a:endParaRPr lang="en-US" sz="2000" dirty="0"/>
          </a:p>
        </p:txBody>
      </p:sp>
    </p:spTree>
    <p:extLst>
      <p:ext uri="{BB962C8B-B14F-4D97-AF65-F5344CB8AC3E}">
        <p14:creationId xmlns:p14="http://schemas.microsoft.com/office/powerpoint/2010/main" val="154889856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3109913" y="2758599"/>
            <a:ext cx="6216650" cy="1477328"/>
          </a:xfrm>
          <a:prstGeom prst="rect">
            <a:avLst/>
          </a:prstGeom>
        </p:spPr>
        <p:txBody>
          <a:bodyPr>
            <a:spAutoFit/>
          </a:bodyPr>
          <a:lstStyle/>
          <a:p>
            <a:r>
              <a:rPr lang="en-NZ" dirty="0"/>
              <a:t>https://identity-test.datacomcc.com/Account/SignIn?ReturnUrl=/issue/wsfed?wa=wsignin1.0&amp;wtrealm=http://dslfimad.dslfim.local/adfs/services/trust&amp;wctx=00cacd9f-0aae-434a-b057-f1bfc0d5f1f3&amp;wct=2014-08-12T20:31:58Z</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50" y="411163"/>
            <a:ext cx="9248775"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18187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9052" y="2743200"/>
            <a:ext cx="11889564" cy="133781"/>
          </a:xfrm>
        </p:spPr>
        <p:txBody>
          <a:bodyPr/>
          <a:lstStyle/>
          <a:p>
            <a:pPr algn="ctr"/>
            <a:r>
              <a:rPr lang="en-NZ" b="1" dirty="0" smtClean="0"/>
              <a:t>For cloud authentication, Azure Active Directory has you covered</a:t>
            </a:r>
            <a:endParaRPr lang="en-NZ" dirty="0"/>
          </a:p>
        </p:txBody>
      </p:sp>
      <p:sp>
        <p:nvSpPr>
          <p:cNvPr id="5" name="Text Placeholder 4"/>
          <p:cNvSpPr>
            <a:spLocks noGrp="1"/>
          </p:cNvSpPr>
          <p:nvPr>
            <p:ph type="body" sz="quarter" idx="10"/>
          </p:nvPr>
        </p:nvSpPr>
        <p:spPr>
          <a:xfrm>
            <a:off x="229052" y="855406"/>
            <a:ext cx="11887200" cy="4043151"/>
          </a:xfrm>
        </p:spPr>
        <p:txBody>
          <a:bodyPr/>
          <a:lstStyle/>
          <a:p>
            <a:endParaRPr lang="en-NZ" dirty="0" smtClean="0"/>
          </a:p>
          <a:p>
            <a:endParaRPr lang="en-NZ" dirty="0"/>
          </a:p>
          <a:p>
            <a:r>
              <a:rPr lang="en-NZ" dirty="0" smtClean="0"/>
              <a:t>   </a:t>
            </a:r>
            <a:endParaRPr lang="en-NZ" dirty="0"/>
          </a:p>
        </p:txBody>
      </p:sp>
    </p:spTree>
    <p:extLst>
      <p:ext uri="{BB962C8B-B14F-4D97-AF65-F5344CB8AC3E}">
        <p14:creationId xmlns:p14="http://schemas.microsoft.com/office/powerpoint/2010/main" val="117592027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912" y="310544"/>
            <a:ext cx="11889564" cy="917575"/>
          </a:xfrm>
        </p:spPr>
        <p:txBody>
          <a:bodyPr/>
          <a:lstStyle/>
          <a:p>
            <a:pPr algn="ctr"/>
            <a:r>
              <a:rPr lang="en-NZ" dirty="0" smtClean="0"/>
              <a:t>Gartner Magic Quadrant</a:t>
            </a:r>
            <a:endParaRPr lang="en-NZ" dirty="0"/>
          </a:p>
        </p:txBody>
      </p:sp>
      <p:pic>
        <p:nvPicPr>
          <p:cNvPr id="4" name="Picture 3"/>
          <p:cNvPicPr>
            <a:picLocks noChangeAspect="1"/>
          </p:cNvPicPr>
          <p:nvPr/>
        </p:nvPicPr>
        <p:blipFill>
          <a:blip r:embed="rId2"/>
          <a:stretch>
            <a:fillRect/>
          </a:stretch>
        </p:blipFill>
        <p:spPr>
          <a:xfrm>
            <a:off x="3242046" y="1228118"/>
            <a:ext cx="5952381" cy="5482397"/>
          </a:xfrm>
          <a:prstGeom prst="rect">
            <a:avLst/>
          </a:prstGeom>
        </p:spPr>
      </p:pic>
    </p:spTree>
    <p:extLst>
      <p:ext uri="{BB962C8B-B14F-4D97-AF65-F5344CB8AC3E}">
        <p14:creationId xmlns:p14="http://schemas.microsoft.com/office/powerpoint/2010/main" val="1950796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dirty="0" smtClean="0"/>
              <a:t>References</a:t>
            </a:r>
            <a:endParaRPr lang="en-NZ" dirty="0"/>
          </a:p>
        </p:txBody>
      </p:sp>
      <p:sp>
        <p:nvSpPr>
          <p:cNvPr id="4" name="Text Placeholder 3"/>
          <p:cNvSpPr>
            <a:spLocks noGrp="1"/>
          </p:cNvSpPr>
          <p:nvPr>
            <p:ph type="body" sz="quarter" idx="10"/>
          </p:nvPr>
        </p:nvSpPr>
        <p:spPr>
          <a:xfrm>
            <a:off x="274638" y="1212850"/>
            <a:ext cx="11887200" cy="5312128"/>
          </a:xfrm>
        </p:spPr>
        <p:txBody>
          <a:bodyPr/>
          <a:lstStyle/>
          <a:p>
            <a:endParaRPr lang="en-NZ" sz="2400" dirty="0" smtClean="0">
              <a:latin typeface="+mn-lt"/>
            </a:endParaRPr>
          </a:p>
          <a:p>
            <a:r>
              <a:rPr lang="en-NZ" sz="2400" u="sng" dirty="0">
                <a:latin typeface="+mn-lt"/>
              </a:rPr>
              <a:t>Ask PFE - </a:t>
            </a:r>
            <a:r>
              <a:rPr lang="en-NZ" sz="2400" u="sng" dirty="0">
                <a:latin typeface="+mn-lt"/>
                <a:hlinkClick r:id="rId2"/>
              </a:rPr>
              <a:t>http://blogs.technet.com/b/askpfeplat</a:t>
            </a:r>
            <a:r>
              <a:rPr lang="en-NZ" sz="2400" u="sng" dirty="0" smtClean="0">
                <a:latin typeface="+mn-lt"/>
                <a:hlinkClick r:id="rId2"/>
              </a:rPr>
              <a:t>/</a:t>
            </a:r>
            <a:endParaRPr lang="en-NZ" sz="2400" u="sng" dirty="0" smtClean="0">
              <a:latin typeface="+mn-lt"/>
            </a:endParaRPr>
          </a:p>
          <a:p>
            <a:endParaRPr lang="en-NZ" sz="2400" u="sng" dirty="0">
              <a:latin typeface="+mn-lt"/>
            </a:endParaRPr>
          </a:p>
          <a:p>
            <a:r>
              <a:rPr lang="en-NZ" sz="2400" b="1" dirty="0"/>
              <a:t>Azure Active Directory: Identity Management as a Service for Modern Applications</a:t>
            </a:r>
          </a:p>
          <a:p>
            <a:r>
              <a:rPr lang="en-NZ" sz="2400" u="sng" dirty="0" smtClean="0">
                <a:latin typeface="+mn-lt"/>
              </a:rPr>
              <a:t> - </a:t>
            </a:r>
            <a:r>
              <a:rPr lang="en-NZ" sz="2400" u="sng" dirty="0" smtClean="0">
                <a:latin typeface="+mn-lt"/>
                <a:hlinkClick r:id="rId3"/>
              </a:rPr>
              <a:t>https</a:t>
            </a:r>
            <a:r>
              <a:rPr lang="en-NZ" sz="2400" u="sng" dirty="0">
                <a:latin typeface="+mn-lt"/>
                <a:hlinkClick r:id="rId3"/>
              </a:rPr>
              <a:t>://</a:t>
            </a:r>
            <a:r>
              <a:rPr lang="en-NZ" sz="2400" u="sng" dirty="0" smtClean="0">
                <a:latin typeface="+mn-lt"/>
                <a:hlinkClick r:id="rId3"/>
              </a:rPr>
              <a:t>channel9.msdn.com/Events/Build/2015/2-738</a:t>
            </a:r>
            <a:endParaRPr lang="en-NZ" sz="2400" u="sng" dirty="0" smtClean="0">
              <a:latin typeface="+mn-lt"/>
            </a:endParaRPr>
          </a:p>
          <a:p>
            <a:endParaRPr lang="en-NZ" sz="2400" u="sng" dirty="0">
              <a:latin typeface="+mn-lt"/>
            </a:endParaRPr>
          </a:p>
          <a:p>
            <a:r>
              <a:rPr lang="en-NZ" sz="2400" dirty="0" smtClean="0"/>
              <a:t>Azure Active Directory - </a:t>
            </a:r>
            <a:r>
              <a:rPr lang="en-NZ" sz="2400" u="sng" dirty="0" smtClean="0">
                <a:latin typeface="+mn-lt"/>
                <a:hlinkClick r:id="rId4"/>
              </a:rPr>
              <a:t>https</a:t>
            </a:r>
            <a:r>
              <a:rPr lang="en-NZ" sz="2400" u="sng" dirty="0">
                <a:latin typeface="+mn-lt"/>
                <a:hlinkClick r:id="rId4"/>
              </a:rPr>
              <a:t>://</a:t>
            </a:r>
            <a:r>
              <a:rPr lang="en-NZ" sz="2400" u="sng" dirty="0" smtClean="0">
                <a:latin typeface="+mn-lt"/>
                <a:hlinkClick r:id="rId4"/>
              </a:rPr>
              <a:t>www.sovelto.fi/application/files/5014/2202/0991/Mika_Seitsonen_AzureAD_seminaari_20150123.pdf</a:t>
            </a:r>
            <a:endParaRPr lang="en-NZ" sz="2400" u="sng" dirty="0" smtClean="0">
              <a:latin typeface="+mn-lt"/>
            </a:endParaRPr>
          </a:p>
          <a:p>
            <a:endParaRPr lang="en-NZ" sz="2400" u="sng" dirty="0">
              <a:latin typeface="+mn-lt"/>
            </a:endParaRPr>
          </a:p>
          <a:p>
            <a:r>
              <a:rPr lang="en-US" sz="2400" b="1" dirty="0"/>
              <a:t>Transitioning to Application Proxy from UAG and </a:t>
            </a:r>
            <a:r>
              <a:rPr lang="en-US" sz="2400" b="1" dirty="0" smtClean="0"/>
              <a:t>TMG -</a:t>
            </a:r>
            <a:endParaRPr lang="en-US" sz="2400" b="1" dirty="0"/>
          </a:p>
          <a:p>
            <a:r>
              <a:rPr lang="en-NZ" sz="2400" u="sng" dirty="0" smtClean="0">
                <a:latin typeface="+mn-lt"/>
              </a:rPr>
              <a:t>http</a:t>
            </a:r>
            <a:r>
              <a:rPr lang="en-NZ" sz="2400" u="sng" dirty="0">
                <a:latin typeface="+mn-lt"/>
              </a:rPr>
              <a:t>://blogs.technet.com/b/applicationproxyblog/archive/2015/07/02/transitioning-to-application-proxy-from-uag-and-tmg.aspx</a:t>
            </a:r>
            <a:endParaRPr lang="en-NZ" sz="2400" u="sng" dirty="0" smtClean="0">
              <a:latin typeface="+mn-lt"/>
            </a:endParaRPr>
          </a:p>
        </p:txBody>
      </p:sp>
    </p:spTree>
    <p:extLst>
      <p:ext uri="{BB962C8B-B14F-4D97-AF65-F5344CB8AC3E}">
        <p14:creationId xmlns:p14="http://schemas.microsoft.com/office/powerpoint/2010/main" val="3291127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dirty="0" smtClean="0"/>
              <a:t>Resources</a:t>
            </a:r>
            <a:endParaRPr lang="en-NZ" dirty="0"/>
          </a:p>
        </p:txBody>
      </p:sp>
      <p:sp>
        <p:nvSpPr>
          <p:cNvPr id="4" name="Text Placeholder 3"/>
          <p:cNvSpPr>
            <a:spLocks noGrp="1"/>
          </p:cNvSpPr>
          <p:nvPr>
            <p:ph type="body" sz="quarter" idx="10"/>
          </p:nvPr>
        </p:nvSpPr>
        <p:spPr>
          <a:xfrm>
            <a:off x="274638" y="1212850"/>
            <a:ext cx="11887200" cy="3625608"/>
          </a:xfrm>
        </p:spPr>
        <p:txBody>
          <a:bodyPr/>
          <a:lstStyle/>
          <a:p>
            <a:endParaRPr lang="en-NZ" sz="2400" dirty="0" smtClean="0">
              <a:latin typeface="+mn-lt"/>
            </a:endParaRPr>
          </a:p>
          <a:p>
            <a:r>
              <a:rPr lang="en-NZ" sz="2000" dirty="0" smtClean="0">
                <a:latin typeface="+mn-lt"/>
              </a:rPr>
              <a:t>Azure </a:t>
            </a:r>
            <a:r>
              <a:rPr lang="en-NZ" sz="2000" dirty="0">
                <a:latin typeface="+mn-lt"/>
              </a:rPr>
              <a:t>blog - </a:t>
            </a:r>
            <a:r>
              <a:rPr lang="en-NZ" sz="2000" u="sng" dirty="0" smtClean="0">
                <a:latin typeface="+mn-lt"/>
              </a:rPr>
              <a:t>http://azure.microsoft.com/blog/</a:t>
            </a:r>
          </a:p>
          <a:p>
            <a:endParaRPr lang="en-NZ" sz="2000" dirty="0" smtClean="0">
              <a:latin typeface="+mn-lt"/>
            </a:endParaRPr>
          </a:p>
          <a:p>
            <a:r>
              <a:rPr lang="en-NZ" sz="2000" dirty="0" smtClean="0">
                <a:latin typeface="+mn-lt"/>
              </a:rPr>
              <a:t>Ask Premier Field Engineering </a:t>
            </a:r>
            <a:r>
              <a:rPr lang="en-NZ" sz="2000" dirty="0">
                <a:solidFill>
                  <a:schemeClr val="tx1"/>
                </a:solidFill>
                <a:latin typeface="+mn-lt"/>
              </a:rPr>
              <a:t>- </a:t>
            </a:r>
            <a:r>
              <a:rPr lang="en-NZ" sz="2000" b="1" u="sng" dirty="0" smtClean="0"/>
              <a:t>http</a:t>
            </a:r>
            <a:r>
              <a:rPr lang="en-NZ" sz="2000" b="1" u="sng" dirty="0"/>
              <a:t>://</a:t>
            </a:r>
            <a:r>
              <a:rPr lang="en-NZ" sz="2000" b="1" u="sng" dirty="0" smtClean="0"/>
              <a:t>blogs.technet.com/b/askpfeplat/ </a:t>
            </a:r>
            <a:endParaRPr lang="en-NZ" sz="2000" b="1" u="sng" dirty="0" smtClean="0">
              <a:latin typeface="+mn-lt"/>
            </a:endParaRPr>
          </a:p>
          <a:p>
            <a:endParaRPr lang="en-NZ" sz="2000" dirty="0">
              <a:latin typeface="+mn-lt"/>
            </a:endParaRPr>
          </a:p>
          <a:p>
            <a:r>
              <a:rPr lang="en-NZ" sz="2000" dirty="0">
                <a:latin typeface="+mn-lt"/>
              </a:rPr>
              <a:t>Active Directory Team blog - </a:t>
            </a:r>
            <a:r>
              <a:rPr lang="en-NZ" sz="2000" u="sng" dirty="0">
                <a:latin typeface="+mn-lt"/>
              </a:rPr>
              <a:t>http://blogs.technet.com/b/ad/ </a:t>
            </a:r>
          </a:p>
          <a:p>
            <a:endParaRPr lang="en-NZ" sz="2000" dirty="0">
              <a:latin typeface="+mn-lt"/>
            </a:endParaRPr>
          </a:p>
          <a:p>
            <a:r>
              <a:rPr lang="en-NZ" sz="2000" dirty="0" smtClean="0">
                <a:latin typeface="+mn-lt"/>
              </a:rPr>
              <a:t>.Cloud Identity Infographic - </a:t>
            </a:r>
            <a:r>
              <a:rPr lang="en-NZ" sz="2000" u="sng" dirty="0">
                <a:latin typeface="+mn-lt"/>
              </a:rPr>
              <a:t>http://azure.microsoft.com/en-us/documentation/infographics/cloud-identity-and-access</a:t>
            </a:r>
            <a:r>
              <a:rPr lang="en-NZ" sz="2400" u="sng" dirty="0" smtClean="0">
                <a:latin typeface="+mn-lt"/>
              </a:rPr>
              <a:t>/</a:t>
            </a:r>
          </a:p>
          <a:p>
            <a:endParaRPr lang="en-NZ" sz="2400" u="sng" dirty="0" smtClean="0">
              <a:latin typeface="+mn-lt"/>
            </a:endParaRPr>
          </a:p>
        </p:txBody>
      </p:sp>
    </p:spTree>
    <p:extLst>
      <p:ext uri="{BB962C8B-B14F-4D97-AF65-F5344CB8AC3E}">
        <p14:creationId xmlns:p14="http://schemas.microsoft.com/office/powerpoint/2010/main" val="3392194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9052" y="1175083"/>
            <a:ext cx="11889564" cy="917575"/>
          </a:xfrm>
        </p:spPr>
        <p:txBody>
          <a:bodyPr/>
          <a:lstStyle/>
          <a:p>
            <a:r>
              <a:rPr lang="en-NZ" b="1" dirty="0"/>
              <a:t>Azure Active Directory for non-developers</a:t>
            </a:r>
            <a:endParaRPr lang="en-NZ" dirty="0"/>
          </a:p>
        </p:txBody>
      </p:sp>
      <p:sp>
        <p:nvSpPr>
          <p:cNvPr id="5" name="Text Placeholder 4"/>
          <p:cNvSpPr>
            <a:spLocks noGrp="1"/>
          </p:cNvSpPr>
          <p:nvPr>
            <p:ph type="body" sz="quarter" idx="10"/>
          </p:nvPr>
        </p:nvSpPr>
        <p:spPr>
          <a:xfrm>
            <a:off x="274638" y="1212850"/>
            <a:ext cx="11887200" cy="4801314"/>
          </a:xfrm>
        </p:spPr>
        <p:txBody>
          <a:bodyPr/>
          <a:lstStyle/>
          <a:p>
            <a:endParaRPr lang="en-NZ" dirty="0" smtClean="0"/>
          </a:p>
          <a:p>
            <a:endParaRPr lang="en-NZ" dirty="0" smtClean="0"/>
          </a:p>
          <a:p>
            <a:endParaRPr lang="en-NZ" dirty="0"/>
          </a:p>
          <a:p>
            <a:endParaRPr lang="en-NZ" dirty="0" smtClean="0"/>
          </a:p>
          <a:p>
            <a:r>
              <a:rPr lang="en-NZ" dirty="0" smtClean="0"/>
              <a:t>Rory Braybrook</a:t>
            </a:r>
          </a:p>
          <a:p>
            <a:endParaRPr lang="en-NZ" dirty="0"/>
          </a:p>
          <a:p>
            <a:r>
              <a:rPr lang="en-NZ" dirty="0" smtClean="0"/>
              <a:t>@rbrayb</a:t>
            </a:r>
            <a:endParaRPr lang="en-NZ" dirty="0"/>
          </a:p>
        </p:txBody>
      </p:sp>
    </p:spTree>
    <p:extLst>
      <p:ext uri="{BB962C8B-B14F-4D97-AF65-F5344CB8AC3E}">
        <p14:creationId xmlns:p14="http://schemas.microsoft.com/office/powerpoint/2010/main" val="1379951907"/>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NZ" dirty="0"/>
          </a:p>
        </p:txBody>
      </p:sp>
      <p:sp>
        <p:nvSpPr>
          <p:cNvPr id="3" name="Text Placeholder 2"/>
          <p:cNvSpPr>
            <a:spLocks noGrp="1"/>
          </p:cNvSpPr>
          <p:nvPr>
            <p:ph type="body" sz="quarter" idx="10"/>
          </p:nvPr>
        </p:nvSpPr>
        <p:spPr>
          <a:xfrm>
            <a:off x="274638" y="1212850"/>
            <a:ext cx="11887200" cy="3785652"/>
          </a:xfrm>
        </p:spPr>
        <p:txBody>
          <a:bodyPr/>
          <a:lstStyle/>
          <a:p>
            <a:endParaRPr lang="en-US" sz="2000" dirty="0" smtClean="0"/>
          </a:p>
          <a:p>
            <a:r>
              <a:rPr lang="en-US" sz="2000" dirty="0" smtClean="0"/>
              <a:t>Question:</a:t>
            </a:r>
          </a:p>
          <a:p>
            <a:endParaRPr lang="en-US" sz="2000" dirty="0"/>
          </a:p>
          <a:p>
            <a:r>
              <a:rPr lang="en-US" sz="2000" dirty="0" smtClean="0"/>
              <a:t>Given that Office 365 is essentially Azure SaaS and ignoring licensing issues, how many ways are there to provision users in Office 365?</a:t>
            </a:r>
          </a:p>
          <a:p>
            <a:endParaRPr lang="en-US" sz="2000" dirty="0"/>
          </a:p>
          <a:p>
            <a:r>
              <a:rPr lang="en-US" sz="2000" dirty="0"/>
              <a:t>Y</a:t>
            </a:r>
            <a:r>
              <a:rPr lang="en-US" sz="2000" dirty="0" smtClean="0"/>
              <a:t>ou need to enumerate them!</a:t>
            </a:r>
          </a:p>
          <a:p>
            <a:endParaRPr lang="en-US" sz="2000" dirty="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425118271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Answer:</a:t>
            </a:r>
            <a:endParaRPr lang="en-NZ" dirty="0"/>
          </a:p>
        </p:txBody>
      </p:sp>
      <p:sp>
        <p:nvSpPr>
          <p:cNvPr id="3" name="Text Placeholder 2"/>
          <p:cNvSpPr>
            <a:spLocks noGrp="1"/>
          </p:cNvSpPr>
          <p:nvPr>
            <p:ph type="body" sz="quarter" idx="10"/>
          </p:nvPr>
        </p:nvSpPr>
        <p:spPr>
          <a:xfrm>
            <a:off x="274638" y="1212850"/>
            <a:ext cx="11887200" cy="4185761"/>
          </a:xfrm>
        </p:spPr>
        <p:txBody>
          <a:bodyPr/>
          <a:lstStyle/>
          <a:p>
            <a:endParaRPr lang="en-NZ" sz="2000" dirty="0" smtClean="0"/>
          </a:p>
          <a:p>
            <a:pPr marL="342900" indent="-342900">
              <a:buFont typeface="Arial" panose="020B0604020202020204" pitchFamily="34" charset="0"/>
              <a:buChar char="•"/>
            </a:pPr>
            <a:r>
              <a:rPr lang="en-NZ" sz="2000" dirty="0" smtClean="0"/>
              <a:t>Office 365 portal</a:t>
            </a:r>
            <a:endParaRPr lang="en-NZ" sz="2000" dirty="0"/>
          </a:p>
          <a:p>
            <a:pPr marL="342900" indent="-342900">
              <a:buFont typeface="Arial" panose="020B0604020202020204" pitchFamily="34" charset="0"/>
              <a:buChar char="•"/>
            </a:pPr>
            <a:r>
              <a:rPr lang="en-NZ" sz="2000" dirty="0" smtClean="0"/>
              <a:t>AAD portal</a:t>
            </a:r>
          </a:p>
          <a:p>
            <a:pPr marL="342900" indent="-342900">
              <a:buFont typeface="Arial" panose="020B0604020202020204" pitchFamily="34" charset="0"/>
              <a:buChar char="•"/>
            </a:pPr>
            <a:r>
              <a:rPr lang="en-NZ" sz="2000" dirty="0" smtClean="0"/>
              <a:t>PowerShell – New-MsolUser</a:t>
            </a:r>
            <a:endParaRPr lang="en-NZ" sz="2000" dirty="0"/>
          </a:p>
          <a:p>
            <a:pPr marL="342900" indent="-342900">
              <a:buFont typeface="Arial" panose="020B0604020202020204" pitchFamily="34" charset="0"/>
              <a:buChar char="•"/>
            </a:pPr>
            <a:r>
              <a:rPr lang="en-NZ" sz="2000" dirty="0" smtClean="0"/>
              <a:t>Graph API</a:t>
            </a:r>
          </a:p>
          <a:p>
            <a:pPr marL="342900" indent="-342900">
              <a:buFont typeface="Arial" panose="020B0604020202020204" pitchFamily="34" charset="0"/>
              <a:buChar char="•"/>
            </a:pPr>
            <a:r>
              <a:rPr lang="en-NZ" sz="2000" dirty="0" smtClean="0"/>
              <a:t>AD synch. (FIM / DirSync / AAD Sync etc.)</a:t>
            </a:r>
          </a:p>
          <a:p>
            <a:pPr marL="342900" indent="-342900">
              <a:buFont typeface="Arial" panose="020B0604020202020204" pitchFamily="34" charset="0"/>
              <a:buChar char="•"/>
            </a:pPr>
            <a:endParaRPr lang="en-NZ" sz="2000" dirty="0"/>
          </a:p>
          <a:p>
            <a:pPr marL="342900" indent="-342900">
              <a:buFont typeface="Arial" panose="020B0604020202020204" pitchFamily="34" charset="0"/>
              <a:buChar char="•"/>
            </a:pPr>
            <a:r>
              <a:rPr lang="en-NZ" sz="2000" dirty="0" smtClean="0"/>
              <a:t>Any more?</a:t>
            </a:r>
          </a:p>
          <a:p>
            <a:pPr marL="342900" indent="-342900">
              <a:buFont typeface="Arial" panose="020B0604020202020204" pitchFamily="34" charset="0"/>
              <a:buChar char="•"/>
            </a:pPr>
            <a:endParaRPr lang="en-NZ" sz="2000" dirty="0"/>
          </a:p>
          <a:p>
            <a:pPr marL="342900" indent="-342900">
              <a:buFont typeface="Arial" panose="020B0604020202020204" pitchFamily="34" charset="0"/>
              <a:buChar char="•"/>
            </a:pPr>
            <a:r>
              <a:rPr lang="en-NZ" sz="2000" dirty="0" smtClean="0"/>
              <a:t>Azure Management API doesn’t seem to have this functionality</a:t>
            </a:r>
          </a:p>
          <a:p>
            <a:pPr marL="342900" indent="-342900">
              <a:buFont typeface="Arial" panose="020B0604020202020204" pitchFamily="34" charset="0"/>
              <a:buChar char="•"/>
            </a:pPr>
            <a:endParaRPr lang="en-NZ" sz="2000" dirty="0" smtClean="0"/>
          </a:p>
          <a:p>
            <a:endParaRPr lang="en-NZ" sz="2000" dirty="0"/>
          </a:p>
        </p:txBody>
      </p:sp>
    </p:spTree>
    <p:extLst>
      <p:ext uri="{BB962C8B-B14F-4D97-AF65-F5344CB8AC3E}">
        <p14:creationId xmlns:p14="http://schemas.microsoft.com/office/powerpoint/2010/main" val="2066467786"/>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 </a:t>
            </a:r>
            <a:endParaRPr lang="en-NZ" dirty="0"/>
          </a:p>
        </p:txBody>
      </p:sp>
      <p:pic>
        <p:nvPicPr>
          <p:cNvPr id="3" name="Snagit_PPT6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69581"/>
            <a:ext cx="12436475" cy="5284381"/>
          </a:xfrm>
          <a:prstGeom prst="rect">
            <a:avLst/>
          </a:prstGeom>
        </p:spPr>
      </p:pic>
    </p:spTree>
    <p:extLst>
      <p:ext uri="{BB962C8B-B14F-4D97-AF65-F5344CB8AC3E}">
        <p14:creationId xmlns:p14="http://schemas.microsoft.com/office/powerpoint/2010/main" val="37714598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AAD vs AD</a:t>
            </a:r>
            <a:endParaRPr lang="en-NZ" dirty="0"/>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523057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bwMode="auto">
          <a:xfrm>
            <a:off x="5318523" y="617249"/>
            <a:ext cx="3257549" cy="2249753"/>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1828800" y="984996"/>
            <a:ext cx="3871913" cy="1514261"/>
          </a:xfrm>
          <a:prstGeom prst="rect">
            <a:avLst/>
          </a:prstGeom>
          <a:noFill/>
        </p:spPr>
        <p:txBody>
          <a:bodyPr wrap="square" lIns="182880" tIns="146304" rIns="182880" bIns="146304" rtlCol="0">
            <a:spAutoFit/>
          </a:bodyPr>
          <a:lstStyle/>
          <a:p>
            <a:pPr>
              <a:lnSpc>
                <a:spcPct val="90000"/>
              </a:lnSpc>
              <a:spcAft>
                <a:spcPts val="600"/>
              </a:spcAft>
            </a:pPr>
            <a:r>
              <a:rPr lang="en-NZ" sz="8000" dirty="0" smtClean="0">
                <a:gradFill>
                  <a:gsLst>
                    <a:gs pos="2917">
                      <a:schemeClr val="tx1"/>
                    </a:gs>
                    <a:gs pos="30000">
                      <a:schemeClr val="tx1"/>
                    </a:gs>
                  </a:gsLst>
                  <a:lin ang="5400000" scaled="0"/>
                </a:gradFill>
              </a:rPr>
              <a:t>AAD ≠</a:t>
            </a:r>
            <a:r>
              <a:rPr lang="en-NZ" sz="8800" dirty="0" smtClean="0">
                <a:gradFill>
                  <a:gsLst>
                    <a:gs pos="2917">
                      <a:schemeClr val="tx1"/>
                    </a:gs>
                    <a:gs pos="30000">
                      <a:schemeClr val="tx1"/>
                    </a:gs>
                  </a:gsLst>
                  <a:lin ang="5400000" scaled="0"/>
                </a:gradFill>
              </a:rPr>
              <a:t> </a:t>
            </a:r>
          </a:p>
        </p:txBody>
      </p:sp>
      <p:sp>
        <p:nvSpPr>
          <p:cNvPr id="4" name="TextBox 3"/>
          <p:cNvSpPr txBox="1"/>
          <p:nvPr/>
        </p:nvSpPr>
        <p:spPr>
          <a:xfrm>
            <a:off x="5522119" y="849574"/>
            <a:ext cx="2671762" cy="1785104"/>
          </a:xfrm>
          <a:prstGeom prst="rect">
            <a:avLst/>
          </a:prstGeom>
          <a:noFill/>
        </p:spPr>
        <p:txBody>
          <a:bodyPr wrap="square" lIns="182880" tIns="146304" rIns="182880" bIns="146304" rtlCol="0">
            <a:spAutoFit/>
          </a:bodyPr>
          <a:lstStyle/>
          <a:p>
            <a:pPr algn="ctr">
              <a:lnSpc>
                <a:spcPct val="90000"/>
              </a:lnSpc>
              <a:spcAft>
                <a:spcPts val="600"/>
              </a:spcAft>
            </a:pPr>
            <a:r>
              <a:rPr lang="en-NZ" sz="6600" dirty="0" smtClean="0">
                <a:gradFill>
                  <a:gsLst>
                    <a:gs pos="2917">
                      <a:schemeClr val="tx1"/>
                    </a:gs>
                    <a:gs pos="30000">
                      <a:schemeClr val="tx1"/>
                    </a:gs>
                  </a:gsLst>
                  <a:lin ang="5400000" scaled="0"/>
                </a:gradFill>
              </a:rPr>
              <a:t>AD</a:t>
            </a:r>
          </a:p>
          <a:p>
            <a:pPr algn="ctr">
              <a:lnSpc>
                <a:spcPct val="90000"/>
              </a:lnSpc>
              <a:spcAft>
                <a:spcPts val="600"/>
              </a:spcAft>
            </a:pPr>
            <a:r>
              <a:rPr lang="en-NZ" sz="3600" dirty="0" smtClean="0">
                <a:gradFill>
                  <a:gsLst>
                    <a:gs pos="2917">
                      <a:schemeClr val="tx1"/>
                    </a:gs>
                    <a:gs pos="30000">
                      <a:schemeClr val="tx1"/>
                    </a:gs>
                  </a:gsLst>
                  <a:lin ang="5400000" scaled="0"/>
                </a:gradFill>
              </a:rPr>
              <a:t>in cloud</a:t>
            </a:r>
          </a:p>
        </p:txBody>
      </p:sp>
      <p:sp>
        <p:nvSpPr>
          <p:cNvPr id="5" name="TextBox 4"/>
          <p:cNvSpPr txBox="1"/>
          <p:nvPr/>
        </p:nvSpPr>
        <p:spPr>
          <a:xfrm>
            <a:off x="2100263" y="3590712"/>
            <a:ext cx="6850855" cy="849463"/>
          </a:xfrm>
          <a:prstGeom prst="rect">
            <a:avLst/>
          </a:prstGeom>
          <a:noFill/>
        </p:spPr>
        <p:txBody>
          <a:bodyPr wrap="square" lIns="182880" tIns="146304" rIns="182880" bIns="146304" rtlCol="0">
            <a:spAutoFit/>
          </a:bodyPr>
          <a:lstStyle/>
          <a:p>
            <a:pPr>
              <a:lnSpc>
                <a:spcPct val="90000"/>
              </a:lnSpc>
              <a:spcAft>
                <a:spcPts val="600"/>
              </a:spcAft>
            </a:pPr>
            <a:r>
              <a:rPr lang="en-NZ" sz="4000" dirty="0" smtClean="0">
                <a:gradFill>
                  <a:gsLst>
                    <a:gs pos="2917">
                      <a:schemeClr val="tx1"/>
                    </a:gs>
                    <a:gs pos="30000">
                      <a:schemeClr val="tx1"/>
                    </a:gs>
                  </a:gsLst>
                  <a:lin ang="5400000" scaled="0"/>
                </a:gradFill>
              </a:rPr>
              <a:t>ADD ≠ AD in Azure VM </a:t>
            </a:r>
          </a:p>
        </p:txBody>
      </p:sp>
      <p:sp>
        <p:nvSpPr>
          <p:cNvPr id="6" name="TextBox 5"/>
          <p:cNvSpPr txBox="1"/>
          <p:nvPr/>
        </p:nvSpPr>
        <p:spPr>
          <a:xfrm>
            <a:off x="2100262" y="4872038"/>
            <a:ext cx="9301163" cy="849463"/>
          </a:xfrm>
          <a:prstGeom prst="rect">
            <a:avLst/>
          </a:prstGeom>
          <a:noFill/>
        </p:spPr>
        <p:txBody>
          <a:bodyPr wrap="square" lIns="182880" tIns="146304" rIns="182880" bIns="146304" rtlCol="0">
            <a:spAutoFit/>
          </a:bodyPr>
          <a:lstStyle/>
          <a:p>
            <a:pPr>
              <a:lnSpc>
                <a:spcPct val="90000"/>
              </a:lnSpc>
              <a:spcAft>
                <a:spcPts val="600"/>
              </a:spcAft>
            </a:pPr>
            <a:r>
              <a:rPr lang="en-NZ" sz="4000" dirty="0" smtClean="0">
                <a:gradFill>
                  <a:gsLst>
                    <a:gs pos="2917">
                      <a:schemeClr val="tx1"/>
                    </a:gs>
                    <a:gs pos="30000">
                      <a:schemeClr val="tx1"/>
                    </a:gs>
                  </a:gsLst>
                  <a:lin ang="5400000" scaled="0"/>
                </a:gradFill>
              </a:rPr>
              <a:t>AD / ADFS</a:t>
            </a:r>
            <a:r>
              <a:rPr lang="en-NZ" sz="4000" dirty="0" smtClean="0">
                <a:gradFill>
                  <a:gsLst>
                    <a:gs pos="2917">
                      <a:schemeClr val="tx1"/>
                    </a:gs>
                    <a:gs pos="30000">
                      <a:schemeClr val="tx1"/>
                    </a:gs>
                  </a:gsLst>
                  <a:lin ang="5400000" scaled="0"/>
                </a:gradFill>
              </a:rPr>
              <a:t>				   </a:t>
            </a:r>
            <a:r>
              <a:rPr lang="en-NZ" sz="4000" dirty="0" smtClean="0">
                <a:gradFill>
                  <a:gsLst>
                    <a:gs pos="2917">
                      <a:schemeClr val="tx1"/>
                    </a:gs>
                    <a:gs pos="30000">
                      <a:schemeClr val="tx1"/>
                    </a:gs>
                  </a:gsLst>
                  <a:lin ang="5400000" scaled="0"/>
                </a:gradFill>
              </a:rPr>
              <a:t>   AAD  </a:t>
            </a:r>
            <a:endParaRPr lang="en-NZ" sz="4000" dirty="0" smtClean="0">
              <a:gradFill>
                <a:gsLst>
                  <a:gs pos="2917">
                    <a:schemeClr val="tx1"/>
                  </a:gs>
                  <a:gs pos="30000">
                    <a:schemeClr val="tx1"/>
                  </a:gs>
                </a:gsLst>
                <a:lin ang="5400000" scaled="0"/>
              </a:gradFill>
            </a:endParaRPr>
          </a:p>
        </p:txBody>
      </p:sp>
      <p:cxnSp>
        <p:nvCxnSpPr>
          <p:cNvPr id="8" name="Straight Arrow Connector 7"/>
          <p:cNvCxnSpPr/>
          <p:nvPr/>
        </p:nvCxnSpPr>
        <p:spPr>
          <a:xfrm flipV="1">
            <a:off x="5318523" y="5296769"/>
            <a:ext cx="2943226" cy="1"/>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604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28796" y="300033"/>
            <a:ext cx="4429124" cy="6574107"/>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NZ" sz="6000" dirty="0" smtClean="0">
                <a:gradFill>
                  <a:gsLst>
                    <a:gs pos="2917">
                      <a:schemeClr val="tx1"/>
                    </a:gs>
                    <a:gs pos="30000">
                      <a:schemeClr val="tx1"/>
                    </a:gs>
                  </a:gsLst>
                  <a:lin ang="5400000" scaled="0"/>
                </a:gradFill>
                <a:latin typeface="+mj-lt"/>
              </a:rPr>
              <a:t>AD</a:t>
            </a:r>
          </a:p>
          <a:p>
            <a:pPr>
              <a:lnSpc>
                <a:spcPct val="90000"/>
              </a:lnSpc>
              <a:spcAft>
                <a:spcPts val="600"/>
              </a:spcAft>
            </a:pPr>
            <a:endParaRPr lang="en-NZ" sz="1000" dirty="0">
              <a:gradFill>
                <a:gsLst>
                  <a:gs pos="2917">
                    <a:schemeClr val="tx1"/>
                  </a:gs>
                  <a:gs pos="30000">
                    <a:schemeClr val="tx1"/>
                  </a:gs>
                </a:gsLst>
                <a:lin ang="5400000" scaled="0"/>
              </a:gradFill>
            </a:endParaRPr>
          </a:p>
          <a:p>
            <a:pPr>
              <a:lnSpc>
                <a:spcPct val="90000"/>
              </a:lnSpc>
              <a:spcAft>
                <a:spcPts val="600"/>
              </a:spcAft>
            </a:pPr>
            <a:r>
              <a:rPr lang="en-NZ" sz="2400" dirty="0"/>
              <a:t>AD Domain Services </a:t>
            </a:r>
            <a:endParaRPr lang="en-NZ" sz="2400" dirty="0" smtClean="0"/>
          </a:p>
          <a:p>
            <a:pPr>
              <a:lnSpc>
                <a:spcPct val="90000"/>
              </a:lnSpc>
              <a:spcAft>
                <a:spcPts val="600"/>
              </a:spcAft>
            </a:pPr>
            <a:endParaRPr lang="en-NZ" sz="1000" dirty="0"/>
          </a:p>
          <a:p>
            <a:pPr>
              <a:lnSpc>
                <a:spcPct val="90000"/>
              </a:lnSpc>
              <a:spcAft>
                <a:spcPts val="600"/>
              </a:spcAft>
            </a:pPr>
            <a:r>
              <a:rPr lang="en-NZ" sz="2400" dirty="0"/>
              <a:t>AD Lightweight Directory Services </a:t>
            </a:r>
            <a:endParaRPr lang="en-NZ" sz="2400" dirty="0" smtClean="0"/>
          </a:p>
          <a:p>
            <a:pPr>
              <a:lnSpc>
                <a:spcPct val="90000"/>
              </a:lnSpc>
              <a:spcAft>
                <a:spcPts val="600"/>
              </a:spcAft>
            </a:pPr>
            <a:endParaRPr lang="en-NZ" sz="1000" dirty="0"/>
          </a:p>
          <a:p>
            <a:pPr>
              <a:lnSpc>
                <a:spcPct val="90000"/>
              </a:lnSpc>
              <a:spcAft>
                <a:spcPts val="600"/>
              </a:spcAft>
            </a:pPr>
            <a:r>
              <a:rPr lang="en-NZ" sz="2400" dirty="0" smtClean="0"/>
              <a:t>AD </a:t>
            </a:r>
            <a:r>
              <a:rPr lang="en-NZ" sz="2400" dirty="0"/>
              <a:t>Federation Services </a:t>
            </a:r>
            <a:endParaRPr lang="en-NZ" sz="2400" dirty="0" smtClean="0"/>
          </a:p>
          <a:p>
            <a:pPr>
              <a:lnSpc>
                <a:spcPct val="90000"/>
              </a:lnSpc>
              <a:spcAft>
                <a:spcPts val="600"/>
              </a:spcAft>
            </a:pPr>
            <a:endParaRPr lang="en-NZ" sz="1000" dirty="0"/>
          </a:p>
          <a:p>
            <a:pPr>
              <a:lnSpc>
                <a:spcPct val="90000"/>
              </a:lnSpc>
              <a:spcAft>
                <a:spcPts val="600"/>
              </a:spcAft>
            </a:pPr>
            <a:r>
              <a:rPr lang="en-NZ" sz="2400" dirty="0"/>
              <a:t>AD Certificate Services </a:t>
            </a:r>
            <a:endParaRPr lang="en-NZ" sz="2400" dirty="0" smtClean="0"/>
          </a:p>
          <a:p>
            <a:pPr>
              <a:lnSpc>
                <a:spcPct val="90000"/>
              </a:lnSpc>
              <a:spcAft>
                <a:spcPts val="600"/>
              </a:spcAft>
            </a:pPr>
            <a:endParaRPr lang="en-NZ" sz="1000" dirty="0"/>
          </a:p>
          <a:p>
            <a:pPr>
              <a:lnSpc>
                <a:spcPct val="90000"/>
              </a:lnSpc>
              <a:spcAft>
                <a:spcPts val="600"/>
              </a:spcAft>
            </a:pPr>
            <a:r>
              <a:rPr lang="en-NZ" sz="2400" dirty="0"/>
              <a:t>AD Rights Management Services </a:t>
            </a:r>
            <a:endParaRPr lang="en-NZ" sz="2400" dirty="0" smtClean="0"/>
          </a:p>
          <a:p>
            <a:pPr>
              <a:lnSpc>
                <a:spcPct val="90000"/>
              </a:lnSpc>
              <a:spcAft>
                <a:spcPts val="600"/>
              </a:spcAft>
            </a:pPr>
            <a:endParaRPr lang="en-NZ" sz="1000" dirty="0"/>
          </a:p>
          <a:p>
            <a:pPr>
              <a:lnSpc>
                <a:spcPct val="90000"/>
              </a:lnSpc>
              <a:spcAft>
                <a:spcPts val="600"/>
              </a:spcAft>
            </a:pPr>
            <a:r>
              <a:rPr lang="en-NZ" sz="2400" dirty="0"/>
              <a:t>Corporate </a:t>
            </a:r>
            <a:r>
              <a:rPr lang="en-NZ" sz="2400" dirty="0" smtClean="0"/>
              <a:t>environment</a:t>
            </a:r>
          </a:p>
          <a:p>
            <a:pPr>
              <a:lnSpc>
                <a:spcPct val="90000"/>
              </a:lnSpc>
              <a:spcAft>
                <a:spcPts val="600"/>
              </a:spcAft>
            </a:pPr>
            <a:endParaRPr lang="en-NZ" sz="1000" dirty="0" smtClean="0"/>
          </a:p>
          <a:p>
            <a:pPr>
              <a:lnSpc>
                <a:spcPct val="90000"/>
              </a:lnSpc>
              <a:spcAft>
                <a:spcPts val="600"/>
              </a:spcAft>
            </a:pPr>
            <a:r>
              <a:rPr lang="en-NZ" sz="2400" dirty="0"/>
              <a:t>Kerberos, LDAP, DNS </a:t>
            </a:r>
            <a:endParaRPr lang="en-NZ" sz="2400" dirty="0" smtClean="0"/>
          </a:p>
          <a:p>
            <a:pPr>
              <a:lnSpc>
                <a:spcPct val="90000"/>
              </a:lnSpc>
              <a:spcAft>
                <a:spcPts val="600"/>
              </a:spcAft>
            </a:pPr>
            <a:endParaRPr lang="en-NZ" sz="2400" dirty="0"/>
          </a:p>
        </p:txBody>
      </p:sp>
      <p:sp>
        <p:nvSpPr>
          <p:cNvPr id="11" name="TextBox 10"/>
          <p:cNvSpPr txBox="1"/>
          <p:nvPr/>
        </p:nvSpPr>
        <p:spPr>
          <a:xfrm>
            <a:off x="6381738" y="285745"/>
            <a:ext cx="4974520" cy="6549485"/>
          </a:xfrm>
          <a:prstGeom prst="rect">
            <a:avLst/>
          </a:prstGeom>
          <a:solidFill>
            <a:schemeClr val="accent5"/>
          </a:solidFill>
        </p:spPr>
        <p:txBody>
          <a:bodyPr wrap="square" lIns="182880" tIns="146304" rIns="182880" bIns="146304" rtlCol="0">
            <a:spAutoFit/>
          </a:bodyPr>
          <a:lstStyle/>
          <a:p>
            <a:pPr algn="ctr">
              <a:lnSpc>
                <a:spcPct val="90000"/>
              </a:lnSpc>
              <a:spcAft>
                <a:spcPts val="600"/>
              </a:spcAft>
            </a:pPr>
            <a:r>
              <a:rPr lang="en-NZ" sz="6000" dirty="0" smtClean="0">
                <a:gradFill>
                  <a:gsLst>
                    <a:gs pos="2917">
                      <a:schemeClr val="tx1"/>
                    </a:gs>
                    <a:gs pos="30000">
                      <a:schemeClr val="tx1"/>
                    </a:gs>
                  </a:gsLst>
                  <a:lin ang="5400000" scaled="0"/>
                </a:gradFill>
                <a:latin typeface="+mj-lt"/>
              </a:rPr>
              <a:t>AAD</a:t>
            </a:r>
          </a:p>
          <a:p>
            <a:pPr>
              <a:lnSpc>
                <a:spcPct val="90000"/>
              </a:lnSpc>
              <a:spcAft>
                <a:spcPts val="600"/>
              </a:spcAft>
            </a:pPr>
            <a:endParaRPr lang="en-NZ" sz="1000" dirty="0">
              <a:gradFill>
                <a:gsLst>
                  <a:gs pos="2917">
                    <a:schemeClr val="tx1"/>
                  </a:gs>
                  <a:gs pos="30000">
                    <a:schemeClr val="tx1"/>
                  </a:gs>
                </a:gsLst>
                <a:lin ang="5400000" scaled="0"/>
              </a:gradFill>
            </a:endParaRPr>
          </a:p>
          <a:p>
            <a:r>
              <a:rPr lang="en-NZ" sz="2400" dirty="0"/>
              <a:t>Azure Active Directory </a:t>
            </a:r>
          </a:p>
          <a:p>
            <a:pPr>
              <a:lnSpc>
                <a:spcPct val="90000"/>
              </a:lnSpc>
              <a:spcAft>
                <a:spcPts val="600"/>
              </a:spcAft>
            </a:pPr>
            <a:endParaRPr lang="en-NZ" sz="1000" dirty="0"/>
          </a:p>
          <a:p>
            <a:pPr>
              <a:lnSpc>
                <a:spcPct val="90000"/>
              </a:lnSpc>
              <a:spcAft>
                <a:spcPts val="600"/>
              </a:spcAft>
            </a:pPr>
            <a:endParaRPr lang="en-NZ" sz="1000" dirty="0"/>
          </a:p>
          <a:p>
            <a:pPr>
              <a:lnSpc>
                <a:spcPct val="90000"/>
              </a:lnSpc>
              <a:spcAft>
                <a:spcPts val="600"/>
              </a:spcAft>
            </a:pPr>
            <a:endParaRPr lang="en-NZ" sz="2400" dirty="0" smtClean="0"/>
          </a:p>
          <a:p>
            <a:pPr>
              <a:lnSpc>
                <a:spcPct val="90000"/>
              </a:lnSpc>
              <a:spcAft>
                <a:spcPts val="600"/>
              </a:spcAft>
            </a:pPr>
            <a:endParaRPr lang="en-NZ" sz="2000" dirty="0"/>
          </a:p>
          <a:p>
            <a:r>
              <a:rPr lang="en-NZ" sz="2400" dirty="0"/>
              <a:t>Azure </a:t>
            </a:r>
            <a:r>
              <a:rPr lang="en-NZ" sz="2400" dirty="0" smtClean="0"/>
              <a:t>ACS / AAD </a:t>
            </a:r>
            <a:endParaRPr lang="en-NZ" sz="2400" dirty="0"/>
          </a:p>
          <a:p>
            <a:pPr>
              <a:lnSpc>
                <a:spcPct val="90000"/>
              </a:lnSpc>
              <a:spcAft>
                <a:spcPts val="600"/>
              </a:spcAft>
            </a:pPr>
            <a:endParaRPr lang="en-NZ" sz="1000" dirty="0"/>
          </a:p>
          <a:p>
            <a:pPr>
              <a:lnSpc>
                <a:spcPct val="90000"/>
              </a:lnSpc>
              <a:spcAft>
                <a:spcPts val="600"/>
              </a:spcAft>
            </a:pPr>
            <a:endParaRPr lang="en-NZ" sz="1000" dirty="0"/>
          </a:p>
          <a:p>
            <a:pPr>
              <a:lnSpc>
                <a:spcPct val="90000"/>
              </a:lnSpc>
              <a:spcAft>
                <a:spcPts val="600"/>
              </a:spcAft>
            </a:pPr>
            <a:endParaRPr lang="en-NZ" dirty="0" smtClean="0"/>
          </a:p>
          <a:p>
            <a:pPr>
              <a:lnSpc>
                <a:spcPct val="90000"/>
              </a:lnSpc>
              <a:spcAft>
                <a:spcPts val="600"/>
              </a:spcAft>
            </a:pPr>
            <a:endParaRPr lang="en-NZ" sz="1000" dirty="0"/>
          </a:p>
          <a:p>
            <a:pPr>
              <a:lnSpc>
                <a:spcPct val="90000"/>
              </a:lnSpc>
              <a:spcAft>
                <a:spcPts val="600"/>
              </a:spcAft>
            </a:pPr>
            <a:r>
              <a:rPr lang="en-NZ" sz="2400" dirty="0" smtClean="0"/>
              <a:t>AD RMS</a:t>
            </a:r>
            <a:r>
              <a:rPr lang="en-NZ" sz="2400" dirty="0"/>
              <a:t> </a:t>
            </a:r>
            <a:endParaRPr lang="en-NZ" sz="2400" dirty="0" smtClean="0"/>
          </a:p>
          <a:p>
            <a:pPr>
              <a:lnSpc>
                <a:spcPct val="90000"/>
              </a:lnSpc>
              <a:spcAft>
                <a:spcPts val="600"/>
              </a:spcAft>
            </a:pPr>
            <a:endParaRPr lang="en-NZ" sz="2400" dirty="0"/>
          </a:p>
          <a:p>
            <a:r>
              <a:rPr lang="en-NZ" sz="2400" dirty="0"/>
              <a:t>Cloud </a:t>
            </a:r>
            <a:r>
              <a:rPr lang="en-NZ" sz="2400" dirty="0" smtClean="0"/>
              <a:t> </a:t>
            </a:r>
            <a:endParaRPr lang="en-NZ" sz="2400" dirty="0"/>
          </a:p>
          <a:p>
            <a:pPr>
              <a:lnSpc>
                <a:spcPct val="90000"/>
              </a:lnSpc>
              <a:spcAft>
                <a:spcPts val="600"/>
              </a:spcAft>
            </a:pPr>
            <a:endParaRPr lang="en-NZ" sz="1600" dirty="0" smtClean="0"/>
          </a:p>
          <a:p>
            <a:r>
              <a:rPr lang="en-NZ" sz="2400" dirty="0"/>
              <a:t>REST, SAML-P, </a:t>
            </a:r>
            <a:r>
              <a:rPr lang="en-NZ" sz="2400" dirty="0" smtClean="0"/>
              <a:t>WS-Fed, </a:t>
            </a:r>
            <a:r>
              <a:rPr lang="en-NZ" sz="2400" dirty="0" err="1" smtClean="0"/>
              <a:t>OpenID</a:t>
            </a:r>
            <a:r>
              <a:rPr lang="en-NZ" sz="2400" dirty="0" smtClean="0"/>
              <a:t> Connect, OAuth</a:t>
            </a:r>
            <a:r>
              <a:rPr lang="en-NZ" sz="2400" dirty="0"/>
              <a:t>, Graph API </a:t>
            </a:r>
          </a:p>
        </p:txBody>
      </p:sp>
    </p:spTree>
    <p:extLst>
      <p:ext uri="{BB962C8B-B14F-4D97-AF65-F5344CB8AC3E}">
        <p14:creationId xmlns:p14="http://schemas.microsoft.com/office/powerpoint/2010/main" val="1367646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NZ-Template.potx" id="{B82A6423-87EC-4156-AD48-16AF7B4E7DD9}" vid="{E026FF60-C496-4169-B733-22AC8D34ACE3}"/>
    </a:ext>
  </a:extLst>
</a:theme>
</file>

<file path=ppt/theme/theme2.xml><?xml version="1.0" encoding="utf-8"?>
<a:theme xmlns:a="http://schemas.openxmlformats.org/drawingml/2006/main" name="Server and Cloud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TS_Guthrie_Nov2013_v2" id="{A87BF6FE-E950-41C7-B420-9B3F08486BA4}" vid="{6BE8BEB3-1B29-4B00-942A-973C6622C041}"/>
    </a:ext>
  </a:extLst>
</a:theme>
</file>

<file path=ppt/theme/theme3.xml><?xml version="1.0" encoding="utf-8"?>
<a:theme xmlns:a="http://schemas.openxmlformats.org/drawingml/2006/main" name="1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 NZ 2014 Speaker Template" id="{044B6FEA-56E4-4E8B-9BCD-6311EC72246D}" vid="{87C9114E-3786-4691-A70F-B539433E203D}"/>
    </a:ext>
  </a:extLst>
</a:theme>
</file>

<file path=ppt/theme/theme4.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5.xml><?xml version="1.0" encoding="utf-8"?>
<a:theme xmlns:a="http://schemas.openxmlformats.org/drawingml/2006/main" name="2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NZ-Template.potx" id="{B82A6423-87EC-4156-AD48-16AF7B4E7DD9}" vid="{E026FF60-C496-4169-B733-22AC8D34ACE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0" ma:contentTypeDescription="Create a new document." ma:contentTypeScope="" ma:versionID="16b75628e77f02951c453071cf8a016e">
  <xsd:schema xmlns:xsd="http://www.w3.org/2001/XMLSchema" xmlns:xs="http://www.w3.org/2001/XMLSchema" xmlns:p="http://schemas.microsoft.com/office/2006/metadata/properties" targetNamespace="http://schemas.microsoft.com/office/2006/metadata/properties" ma:root="true" ma:fieldsID="3bf1d1d65b83a35312c7df0375d09d6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dcmitype/"/>
    <ds:schemaRef ds:uri="http://purl.org/dc/term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3A54C81-9AB5-446A-878C-797D859B3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TechEd-NZ-2013-Speaker-Template</Template>
  <TotalTime>3984</TotalTime>
  <Words>1277</Words>
  <Application>Microsoft Office PowerPoint</Application>
  <PresentationFormat>Custom</PresentationFormat>
  <Paragraphs>367</Paragraphs>
  <Slides>65</Slides>
  <Notes>1</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65</vt:i4>
      </vt:variant>
    </vt:vector>
  </HeadingPairs>
  <TitlesOfParts>
    <vt:vector size="81" baseType="lpstr">
      <vt:lpstr>ＭＳ Ｐゴシック</vt:lpstr>
      <vt:lpstr>Arial</vt:lpstr>
      <vt:lpstr>Avenir LT Pro 45 Book</vt:lpstr>
      <vt:lpstr>Calibri</vt:lpstr>
      <vt:lpstr>Consolas</vt:lpstr>
      <vt:lpstr>Gisha</vt:lpstr>
      <vt:lpstr>Segoe Pro</vt:lpstr>
      <vt:lpstr>Segoe Pro Light</vt:lpstr>
      <vt:lpstr>Segoe UI</vt:lpstr>
      <vt:lpstr>Segoe UI Light</vt:lpstr>
      <vt:lpstr>Wingdings</vt:lpstr>
      <vt:lpstr>TechEd_NZ_2013_Template</vt:lpstr>
      <vt:lpstr>Server and Cloud 2013</vt:lpstr>
      <vt:lpstr>1_TechEd_NZ_2013_Template</vt:lpstr>
      <vt:lpstr>5-30629_Build_Template_DARK BLUE</vt:lpstr>
      <vt:lpstr>2_TechEd_NZ_2013_Template</vt:lpstr>
      <vt:lpstr>Azure Active Directory for non-developers</vt:lpstr>
      <vt:lpstr>For cloud authentication, Azure Active Directory has you covered</vt:lpstr>
      <vt:lpstr>Overview</vt:lpstr>
      <vt:lpstr>Azure AD by the Numbers</vt:lpstr>
      <vt:lpstr>Statistics</vt:lpstr>
      <vt:lpstr>Gartner Magic Quadrant</vt:lpstr>
      <vt:lpstr>AAD vs AD</vt:lpstr>
      <vt:lpstr>PowerPoint Presentation</vt:lpstr>
      <vt:lpstr>PowerPoint Presentation</vt:lpstr>
      <vt:lpstr>AAD – one size fits all</vt:lpstr>
      <vt:lpstr>PowerPoint Presentation</vt:lpstr>
      <vt:lpstr>PowerPoint Presentation</vt:lpstr>
      <vt:lpstr>AD is hierarchical</vt:lpstr>
      <vt:lpstr>AAD is not hierarchical</vt:lpstr>
      <vt:lpstr>PowerPoint Presentation</vt:lpstr>
      <vt:lpstr>The Editions</vt:lpstr>
      <vt:lpstr>Azure Active Directory Editions</vt:lpstr>
      <vt:lpstr>Azure Active Directory Premium</vt:lpstr>
      <vt:lpstr>The Protocols</vt:lpstr>
      <vt:lpstr>Protocols</vt:lpstr>
      <vt:lpstr>PowerPoint Presentation</vt:lpstr>
      <vt:lpstr>WS Federation</vt:lpstr>
      <vt:lpstr>SAML Token Attributes</vt:lpstr>
      <vt:lpstr>SAML-P</vt:lpstr>
      <vt:lpstr>OAuth2</vt:lpstr>
      <vt:lpstr>OAuth2 Token</vt:lpstr>
      <vt:lpstr>Use Cases</vt:lpstr>
      <vt:lpstr>Authentication Scenarios</vt:lpstr>
      <vt:lpstr>Authentication Scenarios</vt:lpstr>
      <vt:lpstr>Graph Explorer</vt:lpstr>
      <vt:lpstr>PowerPoint Presentation</vt:lpstr>
      <vt:lpstr>PowerPoint Presentation</vt:lpstr>
      <vt:lpstr>Extending the Schema</vt:lpstr>
      <vt:lpstr>Lap around the AAD Portal</vt:lpstr>
      <vt:lpstr>The Access Panel</vt:lpstr>
      <vt:lpstr>myapps</vt:lpstr>
      <vt:lpstr>Access Control Services (ACS)</vt:lpstr>
      <vt:lpstr>ACS</vt:lpstr>
      <vt:lpstr>Administrative Units</vt:lpstr>
      <vt:lpstr>PowerPoint Presentation</vt:lpstr>
      <vt:lpstr>PowerPoint Presentation</vt:lpstr>
      <vt:lpstr>Privileged Identity Management</vt:lpstr>
      <vt:lpstr>Privileged Identity Management</vt:lpstr>
      <vt:lpstr>Active Directory Authentication Library</vt:lpstr>
      <vt:lpstr>Active Directory Authentication Library (ADAL) </vt:lpstr>
      <vt:lpstr>Advanced Security Monitoring Benefits</vt:lpstr>
      <vt:lpstr>Detect:   Brute Force Attack</vt:lpstr>
      <vt:lpstr>Detect:  Sign In From Anonymizer Network</vt:lpstr>
      <vt:lpstr>Detect:  Unlikely Travel</vt:lpstr>
      <vt:lpstr>Detect:  Anomalous Activity Spanning Tenants</vt:lpstr>
      <vt:lpstr>Detect:  Sign In From Known Infected Device</vt:lpstr>
      <vt:lpstr>AAD Application Proxy</vt:lpstr>
      <vt:lpstr>AAD Proxy</vt:lpstr>
      <vt:lpstr>Azure Active Directory Application Proxy</vt:lpstr>
      <vt:lpstr>Proxy – UAG / TMG</vt:lpstr>
      <vt:lpstr>Cloud App Discovery</vt:lpstr>
      <vt:lpstr>Windows 10</vt:lpstr>
      <vt:lpstr>PowerPoint Presentation</vt:lpstr>
      <vt:lpstr>For cloud authentication, Azure Active Directory has you covered</vt:lpstr>
      <vt:lpstr>References</vt:lpstr>
      <vt:lpstr>Resources</vt:lpstr>
      <vt:lpstr>Azure Active Directory for non-developers</vt:lpstr>
      <vt:lpstr>PowerPoint Presentation</vt:lpstr>
      <vt:lpstr>Answer:</vt:lpstr>
      <vt:lpstr> </vt:lpstr>
    </vt:vector>
  </TitlesOfParts>
  <Manager>&lt;Comms manager/speech writer&gt;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TechEd 2013</dc:subject>
  <dc:creator>Hantie Braybrook</dc:creator>
  <cp:keywords>TechEd 2013</cp:keywords>
  <dc:description>Template by: Jordan Cayabyab, Artitudes Design, Inc.
Formatting by: 
Audience Type: Internal/External</dc:description>
  <cp:lastModifiedBy>Hantie Braybrook</cp:lastModifiedBy>
  <cp:revision>236</cp:revision>
  <dcterms:created xsi:type="dcterms:W3CDTF">2013-08-06T22:28:25Z</dcterms:created>
  <dcterms:modified xsi:type="dcterms:W3CDTF">2015-08-04T09:23:59Z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